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3"/>
  </p:notesMasterIdLst>
  <p:handoutMasterIdLst>
    <p:handoutMasterId r:id="rId34"/>
  </p:handoutMasterIdLst>
  <p:sldIdLst>
    <p:sldId id="315" r:id="rId2"/>
    <p:sldId id="317" r:id="rId3"/>
    <p:sldId id="259" r:id="rId4"/>
    <p:sldId id="308" r:id="rId5"/>
    <p:sldId id="261" r:id="rId6"/>
    <p:sldId id="281" r:id="rId7"/>
    <p:sldId id="282" r:id="rId8"/>
    <p:sldId id="283" r:id="rId9"/>
    <p:sldId id="288" r:id="rId10"/>
    <p:sldId id="289" r:id="rId11"/>
    <p:sldId id="290" r:id="rId12"/>
    <p:sldId id="291" r:id="rId13"/>
    <p:sldId id="297" r:id="rId14"/>
    <p:sldId id="292" r:id="rId15"/>
    <p:sldId id="293" r:id="rId16"/>
    <p:sldId id="294" r:id="rId17"/>
    <p:sldId id="295" r:id="rId18"/>
    <p:sldId id="298" r:id="rId19"/>
    <p:sldId id="296" r:id="rId20"/>
    <p:sldId id="299" r:id="rId21"/>
    <p:sldId id="300" r:id="rId22"/>
    <p:sldId id="302" r:id="rId23"/>
    <p:sldId id="304" r:id="rId24"/>
    <p:sldId id="305" r:id="rId25"/>
    <p:sldId id="307" r:id="rId26"/>
    <p:sldId id="309" r:id="rId27"/>
    <p:sldId id="310" r:id="rId28"/>
    <p:sldId id="311" r:id="rId29"/>
    <p:sldId id="312" r:id="rId30"/>
    <p:sldId id="313" r:id="rId31"/>
    <p:sldId id="314" r:id="rId32"/>
  </p:sldIdLst>
  <p:sldSz cx="9144000" cy="6858000" type="screen4x3"/>
  <p:notesSz cx="6858000" cy="9144000"/>
  <p:custShowLst>
    <p:custShow name="Pres. personalizada1" id="0">
      <p:sldLst>
        <p:sld r:id="rId6"/>
        <p:sld r:id="rId6"/>
      </p:sldLst>
    </p:custShow>
  </p:custShowLst>
  <p:defaultText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47" autoAdjust="0"/>
    <p:restoredTop sz="84024" autoAdjust="0"/>
  </p:normalViewPr>
  <p:slideViewPr>
    <p:cSldViewPr>
      <p:cViewPr varScale="1">
        <p:scale>
          <a:sx n="93" d="100"/>
          <a:sy n="93" d="100"/>
        </p:scale>
        <p:origin x="-168" y="5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D83FDC75-7F73-4A4A-A77C-09AADF00E0EA}" type="datetimeFigureOut">
              <a:rPr lang="es-ES" smtClean="0"/>
              <a:pPr/>
              <a:t>21/08/14</a:t>
            </a:fld>
            <a:endParaRPr lang="es-E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459226BF-1F13-42D3-80DC-373E7ADD1EBC}" type="slidenum">
              <a:rPr lang="es-ES" smtClean="0"/>
              <a:pPr/>
              <a:t>‹Nr.›</a:t>
            </a:fld>
            <a:endParaRPr lang="es-ES" dirty="0"/>
          </a:p>
        </p:txBody>
      </p:sp>
    </p:spTree>
    <p:extLst>
      <p:ext uri="{BB962C8B-B14F-4D97-AF65-F5344CB8AC3E}">
        <p14:creationId xmlns:p14="http://schemas.microsoft.com/office/powerpoint/2010/main" val="1015199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48AEF76B-3757-4A0B-AF93-28494465C1DD}" type="datetimeFigureOut">
              <a:rPr lang="es-ES"/>
              <a:pPr/>
              <a:t>21/08/14</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75693FD4-8F83-4EF7-AC3F-0DC0388986B0}" type="slidenum">
              <a:rPr/>
              <a:pPr/>
              <a:t>‹Nr.›</a:t>
            </a:fld>
            <a:endParaRPr lang="es-ES"/>
          </a:p>
        </p:txBody>
      </p:sp>
    </p:spTree>
    <p:extLst>
      <p:ext uri="{BB962C8B-B14F-4D97-AF65-F5344CB8AC3E}">
        <p14:creationId xmlns:p14="http://schemas.microsoft.com/office/powerpoint/2010/main" val="2210337522"/>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S" dirty="0" smtClean="0"/>
              <a:t>Esta plantilla se puede usar como archivo de inicio para presentar materiales educativos en un entorno de grupo.</a:t>
            </a:r>
          </a:p>
          <a:p>
            <a:endParaRPr lang="es-ES" dirty="0" smtClean="0"/>
          </a:p>
          <a:p>
            <a:pPr>
              <a:spcBef>
                <a:spcPct val="0"/>
              </a:spcBef>
            </a:pPr>
            <a:r>
              <a:rPr lang="es-ES" b="1" dirty="0" smtClean="0"/>
              <a:t>Secciones</a:t>
            </a:r>
            <a:endParaRPr lang="es-ES" dirty="0" smtClean="0"/>
          </a:p>
          <a:p>
            <a:pPr>
              <a:spcBef>
                <a:spcPct val="0"/>
              </a:spcBef>
            </a:pPr>
            <a:r>
              <a:rPr lang="es-ES" dirty="0" smtClean="0"/>
              <a:t>Las secciones pueden ayudarle a organizar las diapositivas o a facilitar la colaboración entre varios autores. En la ficha </a:t>
            </a:r>
            <a:r>
              <a:rPr lang="es-ES" b="1" dirty="0" smtClean="0"/>
              <a:t>Inicio</a:t>
            </a:r>
            <a:r>
              <a:rPr lang="es-ES" dirty="0" smtClean="0"/>
              <a:t>, en </a:t>
            </a:r>
            <a:r>
              <a:rPr lang="es-ES" b="1" dirty="0" smtClean="0"/>
              <a:t>Diapositivas</a:t>
            </a:r>
            <a:r>
              <a:rPr lang="es-ES" dirty="0" smtClean="0"/>
              <a:t>, haga clic en </a:t>
            </a:r>
            <a:r>
              <a:rPr lang="es-ES" b="1" dirty="0" smtClean="0"/>
              <a:t>Sección</a:t>
            </a:r>
            <a:r>
              <a:rPr lang="es-ES" dirty="0" smtClean="0"/>
              <a:t> y, a continuación, en </a:t>
            </a:r>
            <a:r>
              <a:rPr lang="es-ES" b="1" dirty="0" smtClean="0"/>
              <a:t>Agregar sección.</a:t>
            </a:r>
            <a:endParaRPr lang="es-ES" dirty="0" smtClean="0"/>
          </a:p>
          <a:p>
            <a:pPr>
              <a:spcBef>
                <a:spcPct val="0"/>
              </a:spcBef>
            </a:pPr>
            <a:endParaRPr lang="es-ES" b="1" dirty="0" smtClean="0"/>
          </a:p>
          <a:p>
            <a:pPr>
              <a:spcBef>
                <a:spcPct val="0"/>
              </a:spcBef>
            </a:pPr>
            <a:r>
              <a:rPr lang="es-ES" b="1" dirty="0" smtClean="0"/>
              <a:t>Notas</a:t>
            </a:r>
          </a:p>
          <a:p>
            <a:pPr>
              <a:spcBef>
                <a:spcPct val="0"/>
              </a:spcBef>
            </a:pPr>
            <a:r>
              <a:rPr lang="es-ES" dirty="0" smtClean="0"/>
              <a:t>Use el panel Notas para las notas de entrega o para proporcionar detalles adicionales al público. Puede ver estas notas en la vista Moderador durante la presentación.</a:t>
            </a:r>
            <a:r>
              <a:rPr lang="es-ES" sz="1200" baseline="0" dirty="0" smtClean="0"/>
              <a:t> </a:t>
            </a:r>
          </a:p>
          <a:p>
            <a:pPr lvl="0">
              <a:buFontTx/>
              <a:buNone/>
            </a:pPr>
            <a:r>
              <a:rPr lang="es-ES" sz="1200" dirty="0" smtClean="0"/>
              <a:t>Tenga en cuenta el tamaño de la fuente (es importante para la accesibilidad, visibilidad, grabación en vídeo y producción en línea)</a:t>
            </a:r>
          </a:p>
          <a:p>
            <a:pPr lvl="0"/>
            <a:endParaRPr lang="es-ES" sz="1200" dirty="0" smtClean="0"/>
          </a:p>
          <a:p>
            <a:pPr lvl="0">
              <a:buFontTx/>
              <a:buNone/>
            </a:pPr>
            <a:r>
              <a:rPr lang="es-ES" sz="1200" b="1" dirty="0" smtClean="0"/>
              <a:t>Colores coordinados </a:t>
            </a:r>
          </a:p>
          <a:p>
            <a:pPr lvl="0">
              <a:buFontTx/>
              <a:buNone/>
            </a:pPr>
            <a:r>
              <a:rPr lang="es-ES" sz="1200" dirty="0" smtClean="0"/>
              <a:t>Preste especial atención a los gráficos, diagramas y cuadros de texto.</a:t>
            </a:r>
            <a:r>
              <a:rPr lang="es-ES" sz="1200" baseline="0" dirty="0" smtClean="0"/>
              <a:t> </a:t>
            </a:r>
            <a:endParaRPr lang="es-ES" sz="1200" dirty="0" smtClean="0"/>
          </a:p>
          <a:p>
            <a:pPr lvl="0"/>
            <a:r>
              <a:rPr lang="es-ES" sz="1200" dirty="0" smtClean="0"/>
              <a:t>Tenga en cuenta que los asistentes imprimirán en blanco y negro o </a:t>
            </a:r>
            <a:r>
              <a:rPr lang="es-ES" sz="1200" dirty="0" err="1" smtClean="0"/>
              <a:t>escala de grises</a:t>
            </a:r>
            <a:r>
              <a:rPr lang="es-ES" sz="1200" dirty="0" smtClean="0"/>
              <a:t>. Ejecute una prueba de impresión para asegurarse de que los colores son los correctos cuando se imprime en blanco y negro puros y </a:t>
            </a:r>
            <a:r>
              <a:rPr lang="es-ES" sz="1200" dirty="0" err="1" smtClean="0"/>
              <a:t>escala de grises</a:t>
            </a:r>
            <a:r>
              <a:rPr lang="es-ES" sz="1200" dirty="0" smtClean="0"/>
              <a:t>.</a:t>
            </a:r>
          </a:p>
          <a:p>
            <a:pPr lvl="0">
              <a:buFontTx/>
              <a:buNone/>
            </a:pPr>
            <a:endParaRPr lang="es-ES" sz="1200" dirty="0" smtClean="0"/>
          </a:p>
          <a:p>
            <a:pPr lvl="0">
              <a:buFontTx/>
              <a:buNone/>
            </a:pPr>
            <a:r>
              <a:rPr lang="es-ES" sz="1200" b="1" dirty="0" smtClean="0"/>
              <a:t>Gráficos y tablas</a:t>
            </a:r>
          </a:p>
          <a:p>
            <a:pPr lvl="0"/>
            <a:r>
              <a:rPr lang="es-ES" sz="1200" dirty="0" smtClean="0"/>
              <a:t>En breve: si es posible, use colores y estilos uniformes y que no distraigan.</a:t>
            </a:r>
          </a:p>
          <a:p>
            <a:pPr lvl="0"/>
            <a:r>
              <a:rPr lang="es-ES" sz="1200" dirty="0" smtClean="0"/>
              <a:t>Etiquete todos los gráficos y tablas.</a:t>
            </a:r>
          </a:p>
          <a:p>
            <a:endParaRPr lang="es-ES" dirty="0" smtClean="0"/>
          </a:p>
          <a:p>
            <a:endParaRPr lang="es-ES" dirty="0" smtClean="0"/>
          </a:p>
          <a:p>
            <a:endParaRPr lang="es-ES" dirty="0"/>
          </a:p>
        </p:txBody>
      </p:sp>
      <p:sp>
        <p:nvSpPr>
          <p:cNvPr id="4" name="Slide Number Placeholder 3"/>
          <p:cNvSpPr>
            <a:spLocks noGrp="1"/>
          </p:cNvSpPr>
          <p:nvPr>
            <p:ph type="sldNum" sz="quarter" idx="10"/>
          </p:nvPr>
        </p:nvSpPr>
        <p:spPr/>
        <p:txBody>
          <a:bodyPr/>
          <a:lstStyle/>
          <a:p>
            <a:fld id="{EC6EAC7D-5A89-47C2-8ABA-56C9C2DEF7A4}" type="slidenum">
              <a:rPr lang="es-ES" smtClean="0"/>
              <a:pPr/>
              <a:t>3</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75693FD4-8F83-4EF7-AC3F-0DC0388986B0}" type="slidenum">
              <a:rPr lang="es-ES" smtClean="0"/>
              <a:pPr/>
              <a:t>13</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75693FD4-8F83-4EF7-AC3F-0DC0388986B0}" type="slidenum">
              <a:rPr lang="es-ES" smtClean="0"/>
              <a:pPr/>
              <a:t>14</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75693FD4-8F83-4EF7-AC3F-0DC0388986B0}" type="slidenum">
              <a:rPr lang="es-ES" smtClean="0"/>
              <a:pPr/>
              <a:t>15</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75693FD4-8F83-4EF7-AC3F-0DC0388986B0}" type="slidenum">
              <a:rPr lang="es-ES" smtClean="0"/>
              <a:pPr/>
              <a:t>16</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75693FD4-8F83-4EF7-AC3F-0DC0388986B0}" type="slidenum">
              <a:rPr lang="es-ES" smtClean="0"/>
              <a:pPr/>
              <a:t>17</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75693FD4-8F83-4EF7-AC3F-0DC0388986B0}" type="slidenum">
              <a:rPr lang="es-ES" smtClean="0"/>
              <a:pPr/>
              <a:t>18</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75693FD4-8F83-4EF7-AC3F-0DC0388986B0}" type="slidenum">
              <a:rPr lang="es-ES" smtClean="0"/>
              <a:pPr/>
              <a:t>19</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S" dirty="0" smtClean="0"/>
              <a:t>Esta plantilla se puede usar como archivo de inicio para presentar materiales educativos en un entorno de grupo.</a:t>
            </a:r>
          </a:p>
          <a:p>
            <a:endParaRPr lang="es-ES" dirty="0" smtClean="0"/>
          </a:p>
          <a:p>
            <a:pPr>
              <a:spcBef>
                <a:spcPct val="0"/>
              </a:spcBef>
            </a:pPr>
            <a:r>
              <a:rPr lang="es-ES" b="1" dirty="0" smtClean="0"/>
              <a:t>Secciones</a:t>
            </a:r>
            <a:endParaRPr lang="es-ES" dirty="0" smtClean="0"/>
          </a:p>
          <a:p>
            <a:pPr>
              <a:spcBef>
                <a:spcPct val="0"/>
              </a:spcBef>
            </a:pPr>
            <a:r>
              <a:rPr lang="es-ES" dirty="0" smtClean="0"/>
              <a:t>Las secciones pueden ayudarle a organizar las diapositivas o a facilitar la colaboración entre varios autores. En la ficha </a:t>
            </a:r>
            <a:r>
              <a:rPr lang="es-ES" b="1" dirty="0" smtClean="0"/>
              <a:t>Inicio</a:t>
            </a:r>
            <a:r>
              <a:rPr lang="es-ES" dirty="0" smtClean="0"/>
              <a:t>, en </a:t>
            </a:r>
            <a:r>
              <a:rPr lang="es-ES" b="1" dirty="0" smtClean="0"/>
              <a:t>Diapositivas</a:t>
            </a:r>
            <a:r>
              <a:rPr lang="es-ES" dirty="0" smtClean="0"/>
              <a:t>, haga clic en </a:t>
            </a:r>
            <a:r>
              <a:rPr lang="es-ES" b="1" dirty="0" smtClean="0"/>
              <a:t>Sección</a:t>
            </a:r>
            <a:r>
              <a:rPr lang="es-ES" dirty="0" smtClean="0"/>
              <a:t> y, a continuación, en </a:t>
            </a:r>
            <a:r>
              <a:rPr lang="es-ES" b="1" dirty="0" smtClean="0"/>
              <a:t>Agregar sección.</a:t>
            </a:r>
            <a:endParaRPr lang="es-ES" dirty="0" smtClean="0"/>
          </a:p>
          <a:p>
            <a:pPr>
              <a:spcBef>
                <a:spcPct val="0"/>
              </a:spcBef>
            </a:pPr>
            <a:endParaRPr lang="es-ES" b="1" dirty="0" smtClean="0"/>
          </a:p>
          <a:p>
            <a:pPr>
              <a:spcBef>
                <a:spcPct val="0"/>
              </a:spcBef>
            </a:pPr>
            <a:r>
              <a:rPr lang="es-ES" b="1" dirty="0" smtClean="0"/>
              <a:t>Notas</a:t>
            </a:r>
          </a:p>
          <a:p>
            <a:pPr>
              <a:spcBef>
                <a:spcPct val="0"/>
              </a:spcBef>
            </a:pPr>
            <a:r>
              <a:rPr lang="es-ES" dirty="0" smtClean="0"/>
              <a:t>Use el panel Notas para las notas de entrega o para proporcionar detalles adicionales al público. Puede ver estas notas en la vista Moderador durante la presentación.</a:t>
            </a:r>
            <a:r>
              <a:rPr lang="es-ES" sz="1200" baseline="0" dirty="0" smtClean="0"/>
              <a:t> </a:t>
            </a:r>
          </a:p>
          <a:p>
            <a:pPr lvl="0">
              <a:buFontTx/>
              <a:buNone/>
            </a:pPr>
            <a:r>
              <a:rPr lang="es-ES" sz="1200" dirty="0" smtClean="0"/>
              <a:t>Tenga en cuenta el tamaño de la fuente (es importante para la accesibilidad, visibilidad, grabación en vídeo y producción en línea)</a:t>
            </a:r>
          </a:p>
          <a:p>
            <a:pPr lvl="0"/>
            <a:endParaRPr lang="es-ES" sz="1200" dirty="0" smtClean="0"/>
          </a:p>
          <a:p>
            <a:pPr lvl="0">
              <a:buFontTx/>
              <a:buNone/>
            </a:pPr>
            <a:r>
              <a:rPr lang="es-ES" sz="1200" b="1" dirty="0" smtClean="0"/>
              <a:t>Colores coordinados </a:t>
            </a:r>
          </a:p>
          <a:p>
            <a:pPr lvl="0">
              <a:buFontTx/>
              <a:buNone/>
            </a:pPr>
            <a:r>
              <a:rPr lang="es-ES" sz="1200" dirty="0" smtClean="0"/>
              <a:t>Preste especial atención a los gráficos, diagramas y cuadros de texto.</a:t>
            </a:r>
            <a:r>
              <a:rPr lang="es-ES" sz="1200" baseline="0" dirty="0" smtClean="0"/>
              <a:t> </a:t>
            </a:r>
            <a:endParaRPr lang="es-ES" sz="1200" dirty="0" smtClean="0"/>
          </a:p>
          <a:p>
            <a:pPr lvl="0"/>
            <a:r>
              <a:rPr lang="es-ES" sz="1200" dirty="0" smtClean="0"/>
              <a:t>Tenga en cuenta que los asistentes imprimirán en blanco y negro o </a:t>
            </a:r>
            <a:r>
              <a:rPr lang="es-ES" sz="1200" dirty="0" err="1" smtClean="0"/>
              <a:t>escala de grises</a:t>
            </a:r>
            <a:r>
              <a:rPr lang="es-ES" sz="1200" dirty="0" smtClean="0"/>
              <a:t>. Ejecute una prueba de impresión para asegurarse de que los colores son los correctos cuando se imprime en blanco y negro puros y </a:t>
            </a:r>
            <a:r>
              <a:rPr lang="es-ES" sz="1200" dirty="0" err="1" smtClean="0"/>
              <a:t>escala de grises</a:t>
            </a:r>
            <a:r>
              <a:rPr lang="es-ES" sz="1200" dirty="0" smtClean="0"/>
              <a:t>.</a:t>
            </a:r>
          </a:p>
          <a:p>
            <a:pPr lvl="0">
              <a:buFontTx/>
              <a:buNone/>
            </a:pPr>
            <a:endParaRPr lang="es-ES" sz="1200" dirty="0" smtClean="0"/>
          </a:p>
          <a:p>
            <a:pPr lvl="0">
              <a:buFontTx/>
              <a:buNone/>
            </a:pPr>
            <a:r>
              <a:rPr lang="es-ES" sz="1200" b="1" dirty="0" smtClean="0"/>
              <a:t>Gráficos y tablas</a:t>
            </a:r>
          </a:p>
          <a:p>
            <a:pPr lvl="0"/>
            <a:r>
              <a:rPr lang="es-ES" sz="1200" dirty="0" smtClean="0"/>
              <a:t>En breve: si es posible, use colores y estilos uniformes y que no distraigan.</a:t>
            </a:r>
          </a:p>
          <a:p>
            <a:pPr lvl="0"/>
            <a:r>
              <a:rPr lang="es-ES" sz="1200" dirty="0" smtClean="0"/>
              <a:t>Etiquete todos los gráficos y tablas.</a:t>
            </a:r>
          </a:p>
          <a:p>
            <a:endParaRPr lang="es-ES" dirty="0" smtClean="0"/>
          </a:p>
          <a:p>
            <a:endParaRPr lang="es-ES" dirty="0" smtClean="0"/>
          </a:p>
          <a:p>
            <a:endParaRPr lang="es-ES" dirty="0"/>
          </a:p>
        </p:txBody>
      </p:sp>
      <p:sp>
        <p:nvSpPr>
          <p:cNvPr id="4" name="Slide Number Placeholder 3"/>
          <p:cNvSpPr>
            <a:spLocks noGrp="1"/>
          </p:cNvSpPr>
          <p:nvPr>
            <p:ph type="sldNum" sz="quarter" idx="10"/>
          </p:nvPr>
        </p:nvSpPr>
        <p:spPr/>
        <p:txBody>
          <a:bodyPr/>
          <a:lstStyle/>
          <a:p>
            <a:fld id="{EC6EAC7D-5A89-47C2-8ABA-56C9C2DEF7A4}" type="slidenum">
              <a:rPr lang="es-ES" smtClean="0"/>
              <a:pPr/>
              <a:t>20</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S" dirty="0" smtClean="0"/>
              <a:t>Esta plantilla se puede usar como archivo de inicio para presentar materiales educativos en un entorno de grupo.</a:t>
            </a:r>
          </a:p>
          <a:p>
            <a:endParaRPr lang="es-ES" dirty="0" smtClean="0"/>
          </a:p>
          <a:p>
            <a:pPr>
              <a:spcBef>
                <a:spcPct val="0"/>
              </a:spcBef>
            </a:pPr>
            <a:r>
              <a:rPr lang="es-ES" b="1" dirty="0" smtClean="0"/>
              <a:t>Secciones</a:t>
            </a:r>
            <a:endParaRPr lang="es-ES" dirty="0" smtClean="0"/>
          </a:p>
          <a:p>
            <a:pPr>
              <a:spcBef>
                <a:spcPct val="0"/>
              </a:spcBef>
            </a:pPr>
            <a:r>
              <a:rPr lang="es-ES" dirty="0" smtClean="0"/>
              <a:t>Las secciones pueden ayudarle a organizar las diapositivas o a facilitar la colaboración entre varios autores. En la ficha </a:t>
            </a:r>
            <a:r>
              <a:rPr lang="es-ES" b="1" dirty="0" smtClean="0"/>
              <a:t>Inicio</a:t>
            </a:r>
            <a:r>
              <a:rPr lang="es-ES" dirty="0" smtClean="0"/>
              <a:t>, en </a:t>
            </a:r>
            <a:r>
              <a:rPr lang="es-ES" b="1" dirty="0" smtClean="0"/>
              <a:t>Diapositivas</a:t>
            </a:r>
            <a:r>
              <a:rPr lang="es-ES" dirty="0" smtClean="0"/>
              <a:t>, haga clic en </a:t>
            </a:r>
            <a:r>
              <a:rPr lang="es-ES" b="1" dirty="0" smtClean="0"/>
              <a:t>Sección</a:t>
            </a:r>
            <a:r>
              <a:rPr lang="es-ES" dirty="0" smtClean="0"/>
              <a:t> y, a continuación, en </a:t>
            </a:r>
            <a:r>
              <a:rPr lang="es-ES" b="1" dirty="0" smtClean="0"/>
              <a:t>Agregar sección.</a:t>
            </a:r>
            <a:endParaRPr lang="es-ES" dirty="0" smtClean="0"/>
          </a:p>
          <a:p>
            <a:pPr>
              <a:spcBef>
                <a:spcPct val="0"/>
              </a:spcBef>
            </a:pPr>
            <a:endParaRPr lang="es-ES" b="1" dirty="0" smtClean="0"/>
          </a:p>
          <a:p>
            <a:pPr>
              <a:spcBef>
                <a:spcPct val="0"/>
              </a:spcBef>
            </a:pPr>
            <a:r>
              <a:rPr lang="es-ES" b="1" dirty="0" smtClean="0"/>
              <a:t>Notas</a:t>
            </a:r>
          </a:p>
          <a:p>
            <a:pPr>
              <a:spcBef>
                <a:spcPct val="0"/>
              </a:spcBef>
            </a:pPr>
            <a:r>
              <a:rPr lang="es-ES" dirty="0" smtClean="0"/>
              <a:t>Use el panel Notas para las notas de entrega o para proporcionar detalles adicionales al público. Puede ver estas notas en la vista Moderador durante la presentación.</a:t>
            </a:r>
            <a:r>
              <a:rPr lang="es-ES" sz="1200" baseline="0" dirty="0" smtClean="0"/>
              <a:t> </a:t>
            </a:r>
          </a:p>
          <a:p>
            <a:pPr lvl="0">
              <a:buFontTx/>
              <a:buNone/>
            </a:pPr>
            <a:r>
              <a:rPr lang="es-ES" sz="1200" dirty="0" smtClean="0"/>
              <a:t>Tenga en cuenta el tamaño de la fuente (es importante para la accesibilidad, visibilidad, grabación en vídeo y producción en línea)</a:t>
            </a:r>
          </a:p>
          <a:p>
            <a:pPr lvl="0"/>
            <a:endParaRPr lang="es-ES" sz="1200" dirty="0" smtClean="0"/>
          </a:p>
          <a:p>
            <a:pPr lvl="0">
              <a:buFontTx/>
              <a:buNone/>
            </a:pPr>
            <a:r>
              <a:rPr lang="es-ES" sz="1200" b="1" dirty="0" smtClean="0"/>
              <a:t>Colores coordinados </a:t>
            </a:r>
          </a:p>
          <a:p>
            <a:pPr lvl="0">
              <a:buFontTx/>
              <a:buNone/>
            </a:pPr>
            <a:r>
              <a:rPr lang="es-ES" sz="1200" dirty="0" smtClean="0"/>
              <a:t>Preste especial atención a los gráficos, diagramas y cuadros de texto.</a:t>
            </a:r>
            <a:r>
              <a:rPr lang="es-ES" sz="1200" baseline="0" dirty="0" smtClean="0"/>
              <a:t> </a:t>
            </a:r>
            <a:endParaRPr lang="es-ES" sz="1200" dirty="0" smtClean="0"/>
          </a:p>
          <a:p>
            <a:pPr lvl="0"/>
            <a:r>
              <a:rPr lang="es-ES" sz="1200" dirty="0" smtClean="0"/>
              <a:t>Tenga en cuenta que los asistentes imprimirán en blanco y negro o </a:t>
            </a:r>
            <a:r>
              <a:rPr lang="es-ES" sz="1200" dirty="0" err="1" smtClean="0"/>
              <a:t>escala de grises</a:t>
            </a:r>
            <a:r>
              <a:rPr lang="es-ES" sz="1200" dirty="0" smtClean="0"/>
              <a:t>. Ejecute una prueba de impresión para asegurarse de que los colores son los correctos cuando se imprime en blanco y negro puros y </a:t>
            </a:r>
            <a:r>
              <a:rPr lang="es-ES" sz="1200" dirty="0" err="1" smtClean="0"/>
              <a:t>escala de grises</a:t>
            </a:r>
            <a:r>
              <a:rPr lang="es-ES" sz="1200" dirty="0" smtClean="0"/>
              <a:t>.</a:t>
            </a:r>
          </a:p>
          <a:p>
            <a:pPr lvl="0">
              <a:buFontTx/>
              <a:buNone/>
            </a:pPr>
            <a:endParaRPr lang="es-ES" sz="1200" dirty="0" smtClean="0"/>
          </a:p>
          <a:p>
            <a:pPr lvl="0">
              <a:buFontTx/>
              <a:buNone/>
            </a:pPr>
            <a:r>
              <a:rPr lang="es-ES" sz="1200" b="1" dirty="0" smtClean="0"/>
              <a:t>Gráficos y tablas</a:t>
            </a:r>
          </a:p>
          <a:p>
            <a:pPr lvl="0"/>
            <a:r>
              <a:rPr lang="es-ES" sz="1200" dirty="0" smtClean="0"/>
              <a:t>En breve: si es posible, use colores y estilos uniformes y que no distraigan.</a:t>
            </a:r>
          </a:p>
          <a:p>
            <a:pPr lvl="0"/>
            <a:r>
              <a:rPr lang="es-ES" sz="1200" dirty="0" smtClean="0"/>
              <a:t>Etiquete todos los gráficos y tablas.</a:t>
            </a:r>
          </a:p>
          <a:p>
            <a:endParaRPr lang="es-ES" dirty="0" smtClean="0"/>
          </a:p>
          <a:p>
            <a:endParaRPr lang="es-ES" dirty="0" smtClean="0"/>
          </a:p>
          <a:p>
            <a:endParaRPr lang="es-ES" dirty="0"/>
          </a:p>
        </p:txBody>
      </p:sp>
      <p:sp>
        <p:nvSpPr>
          <p:cNvPr id="4" name="Slide Number Placeholder 3"/>
          <p:cNvSpPr>
            <a:spLocks noGrp="1"/>
          </p:cNvSpPr>
          <p:nvPr>
            <p:ph type="sldNum" sz="quarter" idx="10"/>
          </p:nvPr>
        </p:nvSpPr>
        <p:spPr/>
        <p:txBody>
          <a:bodyPr/>
          <a:lstStyle/>
          <a:p>
            <a:fld id="{EC6EAC7D-5A89-47C2-8ABA-56C9C2DEF7A4}" type="slidenum">
              <a:rPr lang="es-ES" smtClean="0"/>
              <a:pPr/>
              <a:t>21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s-ES" dirty="0" smtClean="0"/>
              <a:t>Ofrezca una breve descripción general de la presentación.</a:t>
            </a:r>
            <a:r>
              <a:rPr lang="es-ES" baseline="0" dirty="0" smtClean="0"/>
              <a:t> D</a:t>
            </a:r>
            <a:r>
              <a:rPr lang="es-ES" dirty="0" smtClean="0"/>
              <a:t>escriba el enfoque principal de la presentación y por qué es importante.</a:t>
            </a:r>
          </a:p>
          <a:p>
            <a:pPr>
              <a:lnSpc>
                <a:spcPct val="80000"/>
              </a:lnSpc>
            </a:pPr>
            <a:r>
              <a:rPr lang="es-ES" dirty="0" smtClean="0"/>
              <a:t>Introduzca cada uno de los principales temas.</a:t>
            </a:r>
          </a:p>
          <a:p>
            <a:r>
              <a:rPr lang="es-ES" dirty="0" smtClean="0"/>
              <a:t>Si desea proporcionar al público una guía,</a:t>
            </a:r>
            <a:r>
              <a:rPr lang="es-ES" baseline="0" dirty="0" smtClean="0"/>
              <a:t> puede </a:t>
            </a:r>
            <a:r>
              <a:rPr lang="es-ES" dirty="0" smtClean="0"/>
              <a:t>repetir esta diapositiva de información general a lo largo de toda la presentación, resaltando el tema particular que va a discutir a continuación.</a:t>
            </a:r>
          </a:p>
        </p:txBody>
      </p:sp>
      <p:sp>
        <p:nvSpPr>
          <p:cNvPr id="4" name="Slide Number Placeholder 3"/>
          <p:cNvSpPr>
            <a:spLocks noGrp="1"/>
          </p:cNvSpPr>
          <p:nvPr>
            <p:ph type="sldNum" sz="quarter" idx="10"/>
          </p:nvPr>
        </p:nvSpPr>
        <p:spPr/>
        <p:txBody>
          <a:bodyPr/>
          <a:lstStyle/>
          <a:p>
            <a:fld id="{EC6EAC7D-5A89-47C2-8ABA-56C9C2DEF7A4}" type="slidenum">
              <a:rPr lang="es-ES" smtClean="0"/>
              <a:pPr/>
              <a:t>5</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s-ES" dirty="0" smtClean="0"/>
              <a:t>Ésta es otra opción para una diapositiva de información general que utilice transiciones para avanzar por varias diapositivas.</a:t>
            </a:r>
          </a:p>
          <a:p>
            <a:endParaRPr lang="es-ES" dirty="0"/>
          </a:p>
        </p:txBody>
      </p:sp>
      <p:sp>
        <p:nvSpPr>
          <p:cNvPr id="4" name="Slide Number Placeholder 3"/>
          <p:cNvSpPr>
            <a:spLocks noGrp="1"/>
          </p:cNvSpPr>
          <p:nvPr>
            <p:ph type="sldNum" sz="quarter" idx="10"/>
          </p:nvPr>
        </p:nvSpPr>
        <p:spPr/>
        <p:txBody>
          <a:bodyPr/>
          <a:lstStyle/>
          <a:p>
            <a:fld id="{75693FD4-8F83-4EF7-AC3F-0DC0388986B0}" type="slidenum">
              <a:rPr lang="es-ES" smtClean="0"/>
              <a:pPr/>
              <a:t>6</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75693FD4-8F83-4EF7-AC3F-0DC0388986B0}" type="slidenum">
              <a:rPr lang="es-ES" smtClean="0"/>
              <a:pPr/>
              <a:t>7</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75693FD4-8F83-4EF7-AC3F-0DC0388986B0}" type="slidenum">
              <a:rPr lang="es-ES" smtClean="0"/>
              <a:pPr/>
              <a:t>8</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75693FD4-8F83-4EF7-AC3F-0DC0388986B0}" type="slidenum">
              <a:rPr lang="es-ES" smtClean="0"/>
              <a:pPr/>
              <a:t>9</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75693FD4-8F83-4EF7-AC3F-0DC0388986B0}" type="slidenum">
              <a:rPr lang="es-ES" smtClean="0"/>
              <a:pPr/>
              <a:t>10</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75693FD4-8F83-4EF7-AC3F-0DC0388986B0}" type="slidenum">
              <a:rPr lang="es-ES" smtClean="0"/>
              <a:pPr/>
              <a:t>11</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75693FD4-8F83-4EF7-AC3F-0DC0388986B0}" type="slidenum">
              <a:rPr lang="es-ES" smtClean="0"/>
              <a:pPr/>
              <a:t>12</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kumimoji="0" lang="es-ES_tradnl" smtClean="0"/>
              <a:t>Haga clic para modificar el estilo de subtítulo del patrón</a:t>
            </a:r>
            <a:endParaRPr kumimoji="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kumimoji="0" lang="es-ES_tradnl" smtClean="0"/>
              <a:t>Clic para editar título</a:t>
            </a:r>
            <a:endParaRPr kumimoji="0"/>
          </a:p>
        </p:txBody>
      </p:sp>
      <p:sp>
        <p:nvSpPr>
          <p:cNvPr id="3" name="Date Placeholder 2"/>
          <p:cNvSpPr>
            <a:spLocks noGrp="1"/>
          </p:cNvSpPr>
          <p:nvPr>
            <p:ph type="dt" sz="half" idx="10"/>
          </p:nvPr>
        </p:nvSpPr>
        <p:spPr/>
        <p:txBody>
          <a:bodyPr/>
          <a:lstStyle/>
          <a:p>
            <a:fld id="{757B281C-5159-4971-8228-52B9A72E9ED2}" type="datetimeFigureOut">
              <a:rPr kumimoji="0" lang="es-ES"/>
              <a:pPr/>
              <a:t>21/08/14</a:t>
            </a:fld>
            <a:endParaRPr kumimoji="0" lang="es-ES"/>
          </a:p>
        </p:txBody>
      </p:sp>
      <p:sp>
        <p:nvSpPr>
          <p:cNvPr id="4" name="Footer Placeholder 3"/>
          <p:cNvSpPr>
            <a:spLocks noGrp="1"/>
          </p:cNvSpPr>
          <p:nvPr>
            <p:ph type="ftr" sz="quarter" idx="11"/>
          </p:nvPr>
        </p:nvSpPr>
        <p:spPr/>
        <p:txBody>
          <a:bodyPr/>
          <a:lstStyle/>
          <a:p>
            <a:endParaRPr kumimoji="0" lang="es-ES"/>
          </a:p>
        </p:txBody>
      </p:sp>
      <p:sp>
        <p:nvSpPr>
          <p:cNvPr id="5" name="Slide Number Placeholder 4"/>
          <p:cNvSpPr>
            <a:spLocks noGrp="1"/>
          </p:cNvSpPr>
          <p:nvPr>
            <p:ph type="sldNum" sz="quarter" idx="12"/>
          </p:nvPr>
        </p:nvSpPr>
        <p:spPr/>
        <p:txBody>
          <a:bodyPr/>
          <a:lstStyle/>
          <a:p>
            <a:fld id="{33D6E5A2-EC83-451F-A719-9AC1370DD5CF}" type="slidenum">
              <a:rPr kumimoji="0"/>
              <a:pPr/>
              <a:t>‹Nr.›</a:t>
            </a:fld>
            <a:endParaRPr kumimoji="0" lang="es-ES"/>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kumimoji="0" lang="es-ES"/>
              <a:pPr/>
              <a:t>21/08/14</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33D6E5A2-EC83-451F-A719-9AC1370DD5CF}" type="slidenum">
              <a:rPr kumimoji="0"/>
              <a:pPr/>
              <a:t>‹Nr.›</a:t>
            </a:fld>
            <a:endParaRPr kumimoji="0" lang="es-ES"/>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kumimoji="0" lang="es-ES"/>
              <a:pPr/>
              <a:t>21/08/14</a:t>
            </a:fld>
            <a:endParaRPr kumimoji="0" lang="es-ES"/>
          </a:p>
        </p:txBody>
      </p:sp>
      <p:sp>
        <p:nvSpPr>
          <p:cNvPr id="4" name="Footer Placeholder 4"/>
          <p:cNvSpPr>
            <a:spLocks noGrp="1"/>
          </p:cNvSpPr>
          <p:nvPr>
            <p:ph type="ftr" sz="quarter" idx="11"/>
          </p:nvPr>
        </p:nvSpPr>
        <p:spPr>
          <a:xfrm>
            <a:off x="3352800" y="6356350"/>
            <a:ext cx="2895600" cy="365125"/>
          </a:xfrm>
        </p:spPr>
        <p:txBody>
          <a:bodyPr/>
          <a:lstStyle/>
          <a:p>
            <a:endParaRPr kumimoji="0" lang="es-ES"/>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kumimoji="0"/>
              <a:pPr/>
              <a:t>‹Nr.›</a:t>
            </a:fld>
            <a:endParaRPr kumimoji="0" lang="es-ES"/>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15E2782A-A871-324C-8A09-C0D42598F6CF}" type="slidenum">
              <a:rPr lang="es-ES"/>
              <a:pPr/>
              <a:t>‹Nr.›</a:t>
            </a:fld>
            <a:endParaRPr lang="es-ES"/>
          </a:p>
        </p:txBody>
      </p:sp>
    </p:spTree>
    <p:extLst>
      <p:ext uri="{BB962C8B-B14F-4D97-AF65-F5344CB8AC3E}">
        <p14:creationId xmlns:p14="http://schemas.microsoft.com/office/powerpoint/2010/main" val="261800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rPr kumimoji="0" lang="es-ES"/>
              <a:pPr/>
              <a:t>21/08/14</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33D6E5A2-EC83-451F-A719-9AC1370DD5CF}" type="slidenum">
              <a:rPr kumimoji="0"/>
              <a:pPr/>
              <a:t>‹Nr.›</a:t>
            </a:fld>
            <a:endParaRPr kumimoji="0" lang="es-ES"/>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contenid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kumimoji="0" lang="es-ES_tradnl" smtClean="0"/>
              <a:t>Haga clic para modificar el estilo de texto del patrón</a:t>
            </a:r>
          </a:p>
          <a:p>
            <a:pPr lvl="1" eaLnBrk="1" latinLnBrk="0" hangingPunct="1"/>
            <a:r>
              <a:rPr kumimoji="0" lang="es-ES_tradnl" smtClean="0"/>
              <a:t>Segundo nivel</a:t>
            </a:r>
          </a:p>
          <a:p>
            <a:pPr lvl="2" eaLnBrk="1" latinLnBrk="0" hangingPunct="1"/>
            <a:r>
              <a:rPr kumimoji="0" lang="es-ES_tradnl" smtClean="0"/>
              <a:t>Tercer nivel</a:t>
            </a:r>
          </a:p>
          <a:p>
            <a:pPr lvl="3" eaLnBrk="1" latinLnBrk="0" hangingPunct="1"/>
            <a:r>
              <a:rPr kumimoji="0" lang="es-ES_tradnl" smtClean="0"/>
              <a:t>Cuarto nivel</a:t>
            </a:r>
          </a:p>
          <a:p>
            <a:pPr lvl="4" eaLnBrk="1" latinLnBrk="0" hangingPunct="1"/>
            <a:r>
              <a:rPr kumimoji="0" lang="es-ES_tradnl" smtClean="0"/>
              <a:t>Quinto nivel</a:t>
            </a:r>
            <a:endParaRPr kumimoji="0"/>
          </a:p>
        </p:txBody>
      </p:sp>
      <p:sp>
        <p:nvSpPr>
          <p:cNvPr id="4" name="Date Placeholder 3"/>
          <p:cNvSpPr>
            <a:spLocks noGrp="1"/>
          </p:cNvSpPr>
          <p:nvPr>
            <p:ph type="dt" sz="half" idx="10"/>
          </p:nvPr>
        </p:nvSpPr>
        <p:spPr/>
        <p:txBody>
          <a:bodyPr/>
          <a:lstStyle/>
          <a:p>
            <a:fld id="{757B281C-5159-4971-8228-52B9A72E9ED2}" type="datetimeFigureOut">
              <a:rPr kumimoji="0" lang="es-ES"/>
              <a:pPr/>
              <a:t>21/08/14</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kumimoji="0"/>
              <a:pPr/>
              <a:t>‹Nr.›</a:t>
            </a:fld>
            <a:endParaRPr kumimoji="0" lang="es-ES"/>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kumimoji="0" lang="es-ES_tradnl" smtClean="0"/>
              <a:t>Clic para editar título</a:t>
            </a:r>
            <a:endParaRPr kumimoji="0"/>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kumimoji="0" lang="es-ES_tradnl" smtClean="0"/>
              <a:t>Haga clic para modificar el estilo de texto del patrón</a:t>
            </a:r>
          </a:p>
          <a:p>
            <a:pPr lvl="1" eaLnBrk="1" latinLnBrk="0" hangingPunct="1"/>
            <a:r>
              <a:rPr kumimoji="0" lang="es-ES_tradnl" smtClean="0"/>
              <a:t>Segundo nivel</a:t>
            </a:r>
          </a:p>
          <a:p>
            <a:pPr lvl="2" eaLnBrk="1" latinLnBrk="0" hangingPunct="1"/>
            <a:r>
              <a:rPr kumimoji="0" lang="es-ES_tradnl" smtClean="0"/>
              <a:t>Tercer nivel</a:t>
            </a:r>
          </a:p>
          <a:p>
            <a:pPr lvl="3" eaLnBrk="1" latinLnBrk="0" hangingPunct="1"/>
            <a:r>
              <a:rPr kumimoji="0" lang="es-ES_tradnl" smtClean="0"/>
              <a:t>Cuarto nivel</a:t>
            </a:r>
          </a:p>
          <a:p>
            <a:pPr lvl="4" eaLnBrk="1" latinLnBrk="0" hangingPunct="1"/>
            <a:r>
              <a:rPr kumimoji="0" lang="es-ES_tradnl" smtClean="0"/>
              <a:t>Quinto nivel</a:t>
            </a:r>
            <a:endParaRPr kumimoji="0"/>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kumimoji="0" lang="es-ES_tradnl" smtClean="0"/>
              <a:t>Haga clic para modificar el estilo de texto del patrón</a:t>
            </a:r>
          </a:p>
          <a:p>
            <a:pPr lvl="1" eaLnBrk="1" latinLnBrk="0" hangingPunct="1"/>
            <a:r>
              <a:rPr kumimoji="0" lang="es-ES_tradnl" smtClean="0"/>
              <a:t>Segundo nivel</a:t>
            </a:r>
          </a:p>
          <a:p>
            <a:pPr lvl="2" eaLnBrk="1" latinLnBrk="0" hangingPunct="1"/>
            <a:r>
              <a:rPr kumimoji="0" lang="es-ES_tradnl" smtClean="0"/>
              <a:t>Tercer nivel</a:t>
            </a:r>
          </a:p>
          <a:p>
            <a:pPr lvl="3" eaLnBrk="1" latinLnBrk="0" hangingPunct="1"/>
            <a:r>
              <a:rPr kumimoji="0" lang="es-ES_tradnl" smtClean="0"/>
              <a:t>Cuarto nivel</a:t>
            </a:r>
          </a:p>
          <a:p>
            <a:pPr lvl="4" eaLnBrk="1" latinLnBrk="0" hangingPunct="1"/>
            <a:r>
              <a:rPr kumimoji="0" lang="es-ES_tradnl" smtClean="0"/>
              <a:t>Quinto nivel</a:t>
            </a:r>
            <a:endParaRPr kumimoji="0"/>
          </a:p>
        </p:txBody>
      </p:sp>
      <p:sp>
        <p:nvSpPr>
          <p:cNvPr id="5" name="Date Placeholder 4"/>
          <p:cNvSpPr>
            <a:spLocks noGrp="1"/>
          </p:cNvSpPr>
          <p:nvPr>
            <p:ph type="dt" sz="half" idx="10"/>
          </p:nvPr>
        </p:nvSpPr>
        <p:spPr/>
        <p:txBody>
          <a:bodyPr/>
          <a:lstStyle/>
          <a:p>
            <a:fld id="{757B281C-5159-4971-8228-52B9A72E9ED2}" type="datetimeFigureOut">
              <a:rPr kumimoji="0" lang="es-ES"/>
              <a:pPr/>
              <a:t>21/08/14</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33D6E5A2-EC83-451F-A719-9AC1370DD5CF}" type="slidenum">
              <a:rPr kumimoji="0"/>
              <a:pPr/>
              <a:t>‹Nr.›</a:t>
            </a:fld>
            <a:endParaRPr kumimoji="0" lang="es-ES"/>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es-ES"/>
            </a:lvl1pPr>
          </a:lstStyle>
          <a:p>
            <a:pPr eaLnBrk="1" latinLnBrk="0" hangingPunct="1"/>
            <a:r>
              <a:rPr kumimoji="0" lang="es-ES_tradnl" smtClean="0"/>
              <a:t>Clic para editar título</a:t>
            </a:r>
            <a:endParaRPr kumimoji="0"/>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kumimoji="0" lang="es-ES_tradnl" smtClean="0"/>
              <a:t>Haga clic para modificar el estilo de texto del patrón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kumimoji="0" lang="es-ES_tradnl" smtClean="0"/>
              <a:t>Haga clic para modificar el estilo de texto del patrón</a:t>
            </a:r>
          </a:p>
          <a:p>
            <a:pPr lvl="1" eaLnBrk="1" latinLnBrk="0" hangingPunct="1"/>
            <a:r>
              <a:rPr kumimoji="0" lang="es-ES_tradnl" smtClean="0"/>
              <a:t>Segundo nivel</a:t>
            </a:r>
          </a:p>
          <a:p>
            <a:pPr lvl="2" eaLnBrk="1" latinLnBrk="0" hangingPunct="1"/>
            <a:r>
              <a:rPr kumimoji="0" lang="es-ES_tradnl" smtClean="0"/>
              <a:t>Tercer nivel</a:t>
            </a:r>
          </a:p>
          <a:p>
            <a:pPr lvl="3" eaLnBrk="1" latinLnBrk="0" hangingPunct="1"/>
            <a:r>
              <a:rPr kumimoji="0" lang="es-ES_tradnl" smtClean="0"/>
              <a:t>Cuarto nivel</a:t>
            </a:r>
          </a:p>
          <a:p>
            <a:pPr lvl="4" eaLnBrk="1" latinLnBrk="0" hangingPunct="1"/>
            <a:r>
              <a:rPr kumimoji="0" lang="es-ES_tradnl" smtClean="0"/>
              <a:t>Quinto nivel</a:t>
            </a:r>
            <a:endParaRPr kumimoji="0"/>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kumimoji="0" lang="es-ES_tradnl" smtClean="0"/>
              <a:t>Haga clic para modificar el estilo de texto del patrón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kumimoji="0" lang="es-ES_tradnl" smtClean="0"/>
              <a:t>Haga clic para modificar el estilo de texto del patrón</a:t>
            </a:r>
          </a:p>
          <a:p>
            <a:pPr lvl="1" eaLnBrk="1" latinLnBrk="0" hangingPunct="1"/>
            <a:r>
              <a:rPr kumimoji="0" lang="es-ES_tradnl" smtClean="0"/>
              <a:t>Segundo nivel</a:t>
            </a:r>
          </a:p>
          <a:p>
            <a:pPr lvl="2" eaLnBrk="1" latinLnBrk="0" hangingPunct="1"/>
            <a:r>
              <a:rPr kumimoji="0" lang="es-ES_tradnl" smtClean="0"/>
              <a:t>Tercer nivel</a:t>
            </a:r>
          </a:p>
          <a:p>
            <a:pPr lvl="3" eaLnBrk="1" latinLnBrk="0" hangingPunct="1"/>
            <a:r>
              <a:rPr kumimoji="0" lang="es-ES_tradnl" smtClean="0"/>
              <a:t>Cuarto nivel</a:t>
            </a:r>
          </a:p>
          <a:p>
            <a:pPr lvl="4" eaLnBrk="1" latinLnBrk="0" hangingPunct="1"/>
            <a:r>
              <a:rPr kumimoji="0" lang="es-ES_tradnl" smtClean="0"/>
              <a:t>Quinto nivel</a:t>
            </a:r>
            <a:endParaRPr kumimoji="0"/>
          </a:p>
        </p:txBody>
      </p:sp>
      <p:sp>
        <p:nvSpPr>
          <p:cNvPr id="7" name="Date Placeholder 6"/>
          <p:cNvSpPr>
            <a:spLocks noGrp="1"/>
          </p:cNvSpPr>
          <p:nvPr>
            <p:ph type="dt" sz="half" idx="10"/>
          </p:nvPr>
        </p:nvSpPr>
        <p:spPr/>
        <p:txBody>
          <a:bodyPr/>
          <a:lstStyle/>
          <a:p>
            <a:fld id="{757B281C-5159-4971-8228-52B9A72E9ED2}" type="datetimeFigureOut">
              <a:rPr kumimoji="0" lang="es-ES"/>
              <a:pPr/>
              <a:t>21/08/14</a:t>
            </a:fld>
            <a:endParaRPr kumimoji="0" lang="es-ES"/>
          </a:p>
        </p:txBody>
      </p:sp>
      <p:sp>
        <p:nvSpPr>
          <p:cNvPr id="8" name="Footer Placeholder 7"/>
          <p:cNvSpPr>
            <a:spLocks noGrp="1"/>
          </p:cNvSpPr>
          <p:nvPr>
            <p:ph type="ftr" sz="quarter" idx="11"/>
          </p:nvPr>
        </p:nvSpPr>
        <p:spPr/>
        <p:txBody>
          <a:bodyPr/>
          <a:lstStyle/>
          <a:p>
            <a:endParaRPr kumimoji="0" lang="es-ES"/>
          </a:p>
        </p:txBody>
      </p:sp>
      <p:sp>
        <p:nvSpPr>
          <p:cNvPr id="9" name="Slide Number Placeholder 8"/>
          <p:cNvSpPr>
            <a:spLocks noGrp="1"/>
          </p:cNvSpPr>
          <p:nvPr>
            <p:ph type="sldNum" sz="quarter" idx="12"/>
          </p:nvPr>
        </p:nvSpPr>
        <p:spPr/>
        <p:txBody>
          <a:bodyPr/>
          <a:lstStyle/>
          <a:p>
            <a:fld id="{33D6E5A2-EC83-451F-A719-9AC1370DD5CF}" type="slidenum">
              <a:rPr kumimoji="0"/>
              <a:pPr/>
              <a:t>‹Nr.›</a:t>
            </a:fld>
            <a:endParaRPr kumimoji="0" lang="es-ES"/>
          </a:p>
        </p:txBody>
      </p:sp>
    </p:spTree>
  </p:cSld>
  <p:clrMapOvr>
    <a:masterClrMapping/>
  </p:clrMapOvr>
  <p:transition xmlns:p14="http://schemas.microsoft.com/office/powerpoint/2010/mai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es-ES" sz="2000" b="1"/>
            </a:lvl1pPr>
          </a:lstStyle>
          <a:p>
            <a:pPr eaLnBrk="1" latinLnBrk="0" hangingPunct="1"/>
            <a:r>
              <a:rPr kumimoji="0" lang="es-ES_tradnl" smtClean="0"/>
              <a:t>Clic para editar título</a:t>
            </a:r>
            <a:endParaRPr kumimoji="0"/>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es-ES" sz="3200"/>
            </a:lvl1pPr>
            <a:lvl2pPr eaLnBrk="1" latinLnBrk="0" hangingPunct="1">
              <a:defRPr kumimoji="0" lang="es-ES" sz="2800"/>
            </a:lvl2pPr>
            <a:lvl3pPr eaLnBrk="1" latinLnBrk="0" hangingPunct="1">
              <a:defRPr kumimoji="0" lang="es-ES" sz="2400"/>
            </a:lvl3pPr>
            <a:lvl4pPr eaLnBrk="1" latinLnBrk="0" hangingPunct="1">
              <a:defRPr kumimoji="0" lang="es-ES" sz="2000"/>
            </a:lvl4pPr>
            <a:lvl5pPr eaLnBrk="1" latinLnBrk="0" hangingPunct="1">
              <a:defRPr kumimoji="0" lang="es-ES" sz="2000"/>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kumimoji="0" lang="es-ES_tradnl" smtClean="0"/>
              <a:t>Haga clic para modificar el estilo de texto del patrón</a:t>
            </a:r>
          </a:p>
          <a:p>
            <a:pPr lvl="1" eaLnBrk="1" latinLnBrk="0" hangingPunct="1"/>
            <a:r>
              <a:rPr kumimoji="0" lang="es-ES_tradnl" smtClean="0"/>
              <a:t>Segundo nivel</a:t>
            </a:r>
          </a:p>
          <a:p>
            <a:pPr lvl="2" eaLnBrk="1" latinLnBrk="0" hangingPunct="1"/>
            <a:r>
              <a:rPr kumimoji="0" lang="es-ES_tradnl" smtClean="0"/>
              <a:t>Tercer nivel</a:t>
            </a:r>
          </a:p>
          <a:p>
            <a:pPr lvl="3" eaLnBrk="1" latinLnBrk="0" hangingPunct="1"/>
            <a:r>
              <a:rPr kumimoji="0" lang="es-ES_tradnl" smtClean="0"/>
              <a:t>Cuarto nivel</a:t>
            </a:r>
          </a:p>
          <a:p>
            <a:pPr lvl="4" eaLnBrk="1" latinLnBrk="0" hangingPunct="1"/>
            <a:r>
              <a:rPr kumimoji="0" lang="es-ES_tradnl" smtClean="0"/>
              <a:t>Quinto nivel</a:t>
            </a:r>
            <a:endParaRPr kumimoji="0"/>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kumimoji="0" lang="es-ES_tradnl"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kumimoji="0" lang="es-ES"/>
              <a:pPr/>
              <a:t>21/08/14</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33D6E5A2-EC83-451F-A719-9AC1370DD5CF}" type="slidenum">
              <a:rPr kumimoji="0"/>
              <a:pPr/>
              <a:t>‹Nr.›</a:t>
            </a:fld>
            <a:endParaRPr kumimoji="0" lang="es-ES"/>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s-ES" sz="2000" b="1"/>
            </a:lvl1pPr>
          </a:lstStyle>
          <a:p>
            <a:pPr eaLnBrk="1" latinLnBrk="0" hangingPunct="1"/>
            <a:r>
              <a:rPr kumimoji="0" lang="es-ES_tradnl" smtClean="0"/>
              <a:t>Clic para editar título</a:t>
            </a:r>
            <a:endParaRPr kumimoji="0"/>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kumimoji="0" lang="es-ES_tradnl" smtClean="0"/>
              <a:t>Arrastre la imagen al marcador de posición o haga clic en el icono para agregar</a:t>
            </a:r>
            <a:endParaRPr kumimoji="0"/>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kumimoji="0" lang="es-ES_tradnl"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kumimoji="0" lang="es-ES"/>
              <a:pPr/>
              <a:t>21/08/14</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33D6E5A2-EC83-451F-A719-9AC1370DD5CF}" type="slidenum">
              <a:rPr kumimoji="0"/>
              <a:pPr/>
              <a:t>‹Nr.›</a:t>
            </a:fld>
            <a:endParaRPr kumimoji="0" lang="es-ES"/>
          </a:p>
        </p:txBody>
      </p:sp>
    </p:spTree>
  </p:cSld>
  <p:clrMapOvr>
    <a:masterClrMapping/>
  </p:clrMapOvr>
  <p:transition xmlns:p14="http://schemas.microsoft.com/office/powerpoint/2010/mai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kumimoji="0" lang="es-ES_tradnl" smtClean="0"/>
              <a:t>Clic para editar título</a:t>
            </a:r>
            <a:endParaRPr kumimoji="0"/>
          </a:p>
        </p:txBody>
      </p:sp>
      <p:sp>
        <p:nvSpPr>
          <p:cNvPr id="3" name="Vertical Text Placeholder 2"/>
          <p:cNvSpPr>
            <a:spLocks noGrp="1"/>
          </p:cNvSpPr>
          <p:nvPr>
            <p:ph type="body" orient="vert" idx="1"/>
          </p:nvPr>
        </p:nvSpPr>
        <p:spPr/>
        <p:txBody>
          <a:bodyPr vert="eaVert"/>
          <a:lstStyle/>
          <a:p>
            <a:pPr lvl="0" eaLnBrk="1" latinLnBrk="0" hangingPunct="1"/>
            <a:r>
              <a:rPr kumimoji="0" lang="es-ES_tradnl" smtClean="0"/>
              <a:t>Haga clic para modificar el estilo de texto del patrón</a:t>
            </a:r>
          </a:p>
          <a:p>
            <a:pPr lvl="1" eaLnBrk="1" latinLnBrk="0" hangingPunct="1"/>
            <a:r>
              <a:rPr kumimoji="0" lang="es-ES_tradnl" smtClean="0"/>
              <a:t>Segundo nivel</a:t>
            </a:r>
          </a:p>
          <a:p>
            <a:pPr lvl="2" eaLnBrk="1" latinLnBrk="0" hangingPunct="1"/>
            <a:r>
              <a:rPr kumimoji="0" lang="es-ES_tradnl" smtClean="0"/>
              <a:t>Tercer nivel</a:t>
            </a:r>
          </a:p>
          <a:p>
            <a:pPr lvl="3" eaLnBrk="1" latinLnBrk="0" hangingPunct="1"/>
            <a:r>
              <a:rPr kumimoji="0" lang="es-ES_tradnl" smtClean="0"/>
              <a:t>Cuarto nivel</a:t>
            </a:r>
          </a:p>
          <a:p>
            <a:pPr lvl="4" eaLnBrk="1" latinLnBrk="0" hangingPunct="1"/>
            <a:r>
              <a:rPr kumimoji="0" lang="es-ES_tradnl" smtClean="0"/>
              <a:t>Quinto nivel</a:t>
            </a:r>
            <a:endParaRPr kumimoji="0"/>
          </a:p>
        </p:txBody>
      </p:sp>
      <p:sp>
        <p:nvSpPr>
          <p:cNvPr id="4" name="Date Placeholder 3"/>
          <p:cNvSpPr>
            <a:spLocks noGrp="1"/>
          </p:cNvSpPr>
          <p:nvPr>
            <p:ph type="dt" sz="half" idx="10"/>
          </p:nvPr>
        </p:nvSpPr>
        <p:spPr/>
        <p:txBody>
          <a:bodyPr/>
          <a:lstStyle/>
          <a:p>
            <a:fld id="{757B281C-5159-4971-8228-52B9A72E9ED2}" type="datetimeFigureOut">
              <a:rPr kumimoji="0" lang="es-ES"/>
              <a:pPr/>
              <a:t>21/08/14</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33D6E5A2-EC83-451F-A719-9AC1370DD5CF}" type="slidenum">
              <a:rPr kumimoji="0"/>
              <a:pPr/>
              <a:t>‹Nr.›</a:t>
            </a:fld>
            <a:endParaRPr kumimoji="0" lang="es-ES"/>
          </a:p>
        </p:txBody>
      </p:sp>
    </p:spTree>
  </p:cSld>
  <p:clrMapOvr>
    <a:masterClrMapping/>
  </p:clrMapOvr>
  <p:transition xmlns:p14="http://schemas.microsoft.com/office/powerpoint/2010/mai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exto y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kumimoji="0" lang="es-ES_tradnl" smtClean="0"/>
              <a:t>Clic para editar título</a:t>
            </a:r>
            <a:endParaRPr kumimoji="0"/>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kumimoji="0" lang="es-ES_tradnl" smtClean="0"/>
              <a:t>Haga clic para modificar el estilo de texto del patrón</a:t>
            </a:r>
          </a:p>
          <a:p>
            <a:pPr lvl="1" eaLnBrk="1" latinLnBrk="0" hangingPunct="1"/>
            <a:r>
              <a:rPr kumimoji="0" lang="es-ES_tradnl" smtClean="0"/>
              <a:t>Segundo nivel</a:t>
            </a:r>
          </a:p>
          <a:p>
            <a:pPr lvl="2" eaLnBrk="1" latinLnBrk="0" hangingPunct="1"/>
            <a:r>
              <a:rPr kumimoji="0" lang="es-ES_tradnl" smtClean="0"/>
              <a:t>Tercer nivel</a:t>
            </a:r>
          </a:p>
          <a:p>
            <a:pPr lvl="3" eaLnBrk="1" latinLnBrk="0" hangingPunct="1"/>
            <a:r>
              <a:rPr kumimoji="0" lang="es-ES_tradnl" smtClean="0"/>
              <a:t>Cuarto nivel</a:t>
            </a:r>
          </a:p>
          <a:p>
            <a:pPr lvl="4" eaLnBrk="1" latinLnBrk="0" hangingPunct="1"/>
            <a:r>
              <a:rPr kumimoji="0" lang="es-ES_tradnl" smtClean="0"/>
              <a:t>Quinto nivel</a:t>
            </a:r>
            <a:endParaRPr kumimoji="0"/>
          </a:p>
        </p:txBody>
      </p:sp>
      <p:sp>
        <p:nvSpPr>
          <p:cNvPr id="4" name="Date Placeholder 3"/>
          <p:cNvSpPr>
            <a:spLocks noGrp="1"/>
          </p:cNvSpPr>
          <p:nvPr>
            <p:ph type="dt" sz="half" idx="10"/>
          </p:nvPr>
        </p:nvSpPr>
        <p:spPr/>
        <p:txBody>
          <a:bodyPr/>
          <a:lstStyle/>
          <a:p>
            <a:fld id="{757B281C-5159-4971-8228-52B9A72E9ED2}" type="datetimeFigureOut">
              <a:rPr kumimoji="0" lang="es-ES"/>
              <a:pPr/>
              <a:t>21/08/14</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33D6E5A2-EC83-451F-A719-9AC1370DD5CF}" type="slidenum">
              <a:rPr kumimoji="0"/>
              <a:pPr/>
              <a:t>‹Nr.›</a:t>
            </a:fld>
            <a:endParaRPr kumimoji="0" lang="es-ES"/>
          </a:p>
        </p:txBody>
      </p:sp>
    </p:spTree>
  </p:cSld>
  <p:clrMapOvr>
    <a:masterClrMapping/>
  </p:clrMapOvr>
  <p:transition xmlns:p14="http://schemas.microsoft.com/office/powerpoint/2010/main" spd="slow">
    <p:wipe di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es-ES_tradnl" smtClean="0"/>
              <a:t>Clic para editar título</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es-ES_tradnl" smtClean="0"/>
              <a:t>Haga clic para modificar el estilo de texto del patrón</a:t>
            </a:r>
          </a:p>
          <a:p>
            <a:pPr lvl="1" eaLnBrk="1" latinLnBrk="0" hangingPunct="1"/>
            <a:r>
              <a:rPr kumimoji="0" lang="es-ES_tradnl" smtClean="0"/>
              <a:t>Segundo nivel</a:t>
            </a:r>
          </a:p>
          <a:p>
            <a:pPr lvl="2" eaLnBrk="1" latinLnBrk="0" hangingPunct="1"/>
            <a:r>
              <a:rPr kumimoji="0" lang="es-ES_tradnl" smtClean="0"/>
              <a:t>Tercer nivel</a:t>
            </a:r>
          </a:p>
          <a:p>
            <a:pPr lvl="3" eaLnBrk="1" latinLnBrk="0" hangingPunct="1"/>
            <a:r>
              <a:rPr kumimoji="0" lang="es-ES_tradnl" smtClean="0"/>
              <a:t>Cuarto nivel</a:t>
            </a:r>
          </a:p>
          <a:p>
            <a:pPr lvl="4" eaLnBrk="1" latinLnBrk="0" hangingPunct="1"/>
            <a:r>
              <a:rPr kumimoji="0" lang="es-ES_tradnl" smtClean="0"/>
              <a:t>Quinto nivel</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757B281C-5159-4971-8228-52B9A72E9ED2}" type="datetimeFigureOut">
              <a:rPr kumimoji="0" lang="es-ES"/>
              <a:pPr/>
              <a:t>21/08/14</a:t>
            </a:fld>
            <a:endParaRPr kumimoji="0" lang="es-ES"/>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kumimoji="0" lang="es-ES"/>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33D6E5A2-EC83-451F-A719-9AC1370DD5CF}" type="slidenum">
              <a:rPr kumimoji="0"/>
              <a:pPr/>
              <a:t>‹Nr.›</a:t>
            </a:fld>
            <a:endParaRPr kumimoji="0" lang="es-ES"/>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 id="2147483664" r:id="rId13"/>
  </p:sldLayoutIdLst>
  <p:transition xmlns:p14="http://schemas.microsoft.com/office/powerpoint/2010/main" spd="slow">
    <p:wipe dir="d"/>
  </p:transition>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slideLayout" Target="../slideLayouts/slideLayout12.xml"/><Relationship Id="rId5" Type="http://schemas.openxmlformats.org/officeDocument/2006/relationships/notesSlide" Target="../notesSlides/notesSlide17.xml"/><Relationship Id="rId1" Type="http://schemas.openxmlformats.org/officeDocument/2006/relationships/tags" Target="../tags/tag7.xml"/><Relationship Id="rId2" Type="http://schemas.openxmlformats.org/officeDocument/2006/relationships/tags" Target="../tags/tag8.xml"/></Relationships>
</file>

<file path=ppt/slides/_rels/slide21.xml.rels><?xml version="1.0" encoding="UTF-8" standalone="yes"?>
<Relationships xmlns="http://schemas.openxmlformats.org/package/2006/relationships"><Relationship Id="rId3" Type="http://schemas.openxmlformats.org/officeDocument/2006/relationships/tags" Target="../tags/tag12.xml"/><Relationship Id="rId4" Type="http://schemas.openxmlformats.org/officeDocument/2006/relationships/slideLayout" Target="../slideLayouts/slideLayout12.xml"/><Relationship Id="rId5" Type="http://schemas.openxmlformats.org/officeDocument/2006/relationships/notesSlide" Target="../notesSlides/notesSlide18.xml"/><Relationship Id="rId1" Type="http://schemas.openxmlformats.org/officeDocument/2006/relationships/tags" Target="../tags/tag10.xml"/><Relationship Id="rId2" Type="http://schemas.openxmlformats.org/officeDocument/2006/relationships/tags" Target="../tags/tag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 Id="rId3"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slideLayout" Target="../slideLayouts/slideLayout12.xml"/><Relationship Id="rId5" Type="http://schemas.openxmlformats.org/officeDocument/2006/relationships/notesSlide" Target="../notesSlides/notesSlide1.xml"/><Relationship Id="rId1" Type="http://schemas.openxmlformats.org/officeDocument/2006/relationships/tags" Target="../tags/tag1.xml"/><Relationship Id="rId2" Type="http://schemas.openxmlformats.org/officeDocument/2006/relationships/tags" Target="../tags/tag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tags" Target="../tags/tag6.xml"/><Relationship Id="rId4" Type="http://schemas.openxmlformats.org/officeDocument/2006/relationships/slideLayout" Target="../slideLayouts/slideLayout12.xml"/><Relationship Id="rId5" Type="http://schemas.openxmlformats.org/officeDocument/2006/relationships/notesSlide" Target="../notesSlides/notesSlide2.xml"/><Relationship Id="rId1" Type="http://schemas.openxmlformats.org/officeDocument/2006/relationships/tags" Target="../tags/tag4.xml"/><Relationship Id="rId2" Type="http://schemas.openxmlformats.org/officeDocument/2006/relationships/tags" Target="../tags/tag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897063" y="0"/>
            <a:ext cx="7246937" cy="838200"/>
          </a:xfrm>
        </p:spPr>
        <p:txBody>
          <a:bodyPr>
            <a:noAutofit/>
          </a:bodyPr>
          <a:lstStyle/>
          <a:p>
            <a:r>
              <a:rPr lang="es-ES" sz="2400" dirty="0" smtClean="0"/>
              <a:t>MARCO JURIDICO DE LA IGLESIA CATOLICA Y SUS ENTIDADES EN EL ESTADO PLURINACIONAL DE BOLIVIA</a:t>
            </a:r>
            <a:endParaRPr lang="es-ES" sz="2400" dirty="0"/>
          </a:p>
        </p:txBody>
      </p:sp>
      <p:sp>
        <p:nvSpPr>
          <p:cNvPr id="3" name="Subtítulo 2"/>
          <p:cNvSpPr>
            <a:spLocks noGrp="1"/>
          </p:cNvSpPr>
          <p:nvPr>
            <p:ph type="subTitle" idx="4294967295"/>
          </p:nvPr>
        </p:nvSpPr>
        <p:spPr>
          <a:xfrm>
            <a:off x="1295400" y="762000"/>
            <a:ext cx="7848600" cy="6019800"/>
          </a:xfrm>
        </p:spPr>
        <p:txBody>
          <a:bodyPr>
            <a:noAutofit/>
          </a:bodyPr>
          <a:lstStyle/>
          <a:p>
            <a:pPr marL="342900" lvl="0" indent="-342900" algn="l">
              <a:buFont typeface="+mj-lt"/>
              <a:buAutoNum type="arabicPeriod"/>
            </a:pPr>
            <a:r>
              <a:rPr lang="es-ES" sz="2100" dirty="0"/>
              <a:t>La libertad de religión en Bolivia</a:t>
            </a:r>
            <a:endParaRPr lang="es-ES_tradnl" sz="2100" dirty="0"/>
          </a:p>
          <a:p>
            <a:pPr marL="342900" lvl="0" indent="-342900" algn="l">
              <a:buFont typeface="+mj-lt"/>
              <a:buAutoNum type="arabicPeriod"/>
            </a:pPr>
            <a:r>
              <a:rPr lang="es-ES" sz="2100" dirty="0"/>
              <a:t>La personalidad jurídica de la Iglesia Católica</a:t>
            </a:r>
            <a:endParaRPr lang="es-ES_tradnl" sz="2100" dirty="0"/>
          </a:p>
          <a:p>
            <a:pPr marL="342900" lvl="0" indent="-342900" algn="l">
              <a:buFont typeface="+mj-lt"/>
              <a:buAutoNum type="arabicPeriod"/>
            </a:pPr>
            <a:r>
              <a:rPr lang="es-ES" sz="2100" dirty="0"/>
              <a:t>Ordenamiento jurídico interno de la Iglesia Católica</a:t>
            </a:r>
            <a:endParaRPr lang="es-ES_tradnl" sz="2100" dirty="0"/>
          </a:p>
          <a:p>
            <a:pPr marL="342900" lvl="0" indent="-342900" algn="l">
              <a:buFont typeface="+mj-lt"/>
              <a:buAutoNum type="arabicPeriod"/>
            </a:pPr>
            <a:r>
              <a:rPr lang="es-ES" sz="2100" dirty="0"/>
              <a:t>Personas jurídicas eclesiásticas o canónicas en la Iglesia Católica</a:t>
            </a:r>
            <a:endParaRPr lang="es-ES_tradnl" sz="2100" dirty="0"/>
          </a:p>
          <a:p>
            <a:pPr marL="1371600" lvl="2" indent="-457200" algn="l">
              <a:buFont typeface="+mj-lt"/>
              <a:buAutoNum type="arabicPeriod" startAt="5"/>
            </a:pPr>
            <a:r>
              <a:rPr lang="es-ES" sz="2100" b="1" dirty="0" smtClean="0"/>
              <a:t>Acuerdos </a:t>
            </a:r>
            <a:r>
              <a:rPr lang="es-ES" sz="2100" b="1" dirty="0"/>
              <a:t>internacionales entre la Iglesia Católica y Bolivia</a:t>
            </a:r>
            <a:endParaRPr lang="es-ES_tradnl" sz="2100" b="1" dirty="0"/>
          </a:p>
          <a:p>
            <a:pPr marL="1371600" lvl="2" indent="-457200" algn="l">
              <a:buFont typeface="+mj-lt"/>
              <a:buAutoNum type="arabicPeriod" startAt="5"/>
            </a:pPr>
            <a:r>
              <a:rPr lang="es-ES" sz="2100" b="1" dirty="0" smtClean="0"/>
              <a:t>Convenios </a:t>
            </a:r>
            <a:r>
              <a:rPr lang="es-ES" sz="2100" b="1" dirty="0"/>
              <a:t>Marco para la cooperación entre la Iglesia Católica y el </a:t>
            </a:r>
            <a:r>
              <a:rPr lang="es-ES" sz="2100" b="1" dirty="0" smtClean="0"/>
              <a:t>Estado	Plurinacional</a:t>
            </a:r>
            <a:endParaRPr lang="es-ES_tradnl" sz="2100" b="1" dirty="0"/>
          </a:p>
          <a:p>
            <a:pPr marL="1371600" lvl="2" indent="-457200" algn="l">
              <a:buFont typeface="+mj-lt"/>
              <a:buAutoNum type="arabicPeriod" startAt="5"/>
            </a:pPr>
            <a:r>
              <a:rPr lang="es-ES" sz="2100" b="1" dirty="0" smtClean="0"/>
              <a:t>Relaciones </a:t>
            </a:r>
            <a:r>
              <a:rPr lang="es-ES" sz="2100" b="1" dirty="0"/>
              <a:t>de la Iglesia Católica con los gobiernos autónomos</a:t>
            </a:r>
            <a:endParaRPr lang="es-ES_tradnl" sz="2100" b="1" dirty="0"/>
          </a:p>
          <a:p>
            <a:pPr marL="1371600" lvl="2" indent="-457200" algn="l">
              <a:buFont typeface="+mj-lt"/>
              <a:buAutoNum type="arabicPeriod" startAt="5"/>
            </a:pPr>
            <a:r>
              <a:rPr lang="es-ES" sz="2100" b="1" dirty="0" smtClean="0"/>
              <a:t>Análisis </a:t>
            </a:r>
            <a:r>
              <a:rPr lang="es-ES" sz="2100" b="1" dirty="0"/>
              <a:t>de constitucionalidad de las Notas Reversales del 3 de agosto de 1993</a:t>
            </a:r>
            <a:endParaRPr lang="es-ES_tradnl" sz="2100" b="1" dirty="0"/>
          </a:p>
          <a:p>
            <a:pPr marL="1371600" lvl="2" indent="-457200" algn="l">
              <a:buFont typeface="+mj-lt"/>
              <a:buAutoNum type="arabicPeriod" startAt="5"/>
            </a:pPr>
            <a:r>
              <a:rPr lang="es-ES" sz="2100" b="1" dirty="0" smtClean="0"/>
              <a:t>Procedimiento </a:t>
            </a:r>
            <a:r>
              <a:rPr lang="es-ES" sz="2100" b="1" dirty="0"/>
              <a:t>de certificación de la personalidad jurídica y pertenencia a </a:t>
            </a:r>
            <a:r>
              <a:rPr lang="es-ES" sz="2100" b="1" dirty="0" smtClean="0"/>
              <a:t>la Iglesia </a:t>
            </a:r>
            <a:r>
              <a:rPr lang="es-ES" sz="2100" b="1" dirty="0"/>
              <a:t>Católica</a:t>
            </a:r>
            <a:endParaRPr lang="es-ES_tradnl" sz="2100" b="1" dirty="0"/>
          </a:p>
          <a:p>
            <a:pPr marL="1371600" lvl="2" indent="-457200" algn="l">
              <a:buFont typeface="+mj-lt"/>
              <a:buAutoNum type="arabicPeriod" startAt="5"/>
            </a:pPr>
            <a:r>
              <a:rPr lang="es-ES" sz="2100" b="1" dirty="0" smtClean="0"/>
              <a:t>Acreditación </a:t>
            </a:r>
            <a:r>
              <a:rPr lang="es-ES" sz="2100" b="1" dirty="0"/>
              <a:t>de la capacidad jurídica o personería de las entidades </a:t>
            </a:r>
            <a:r>
              <a:rPr lang="es-ES" sz="2100" b="1" dirty="0" smtClean="0"/>
              <a:t>católicas </a:t>
            </a:r>
            <a:r>
              <a:rPr lang="es-ES" sz="2100" b="1" dirty="0"/>
              <a:t>en </a:t>
            </a:r>
            <a:r>
              <a:rPr lang="es-ES" sz="2100" b="1" dirty="0" smtClean="0"/>
              <a:t>Bolivia</a:t>
            </a:r>
            <a:endParaRPr lang="es-ES_tradnl" sz="2100" b="1" dirty="0"/>
          </a:p>
        </p:txBody>
      </p:sp>
    </p:spTree>
    <p:extLst>
      <p:ext uri="{BB962C8B-B14F-4D97-AF65-F5344CB8AC3E}">
        <p14:creationId xmlns:p14="http://schemas.microsoft.com/office/powerpoint/2010/main" val="3975450559"/>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76600" y="2087940"/>
            <a:ext cx="5257800" cy="4084260"/>
          </a:xfrm>
          <a:prstGeom prst="rect">
            <a:avLst/>
          </a:prstGeom>
          <a:noFill/>
        </p:spPr>
        <p:txBody>
          <a:bodyPr wrap="square" rtlCol="0">
            <a:normAutofit fontScale="85000" lnSpcReduction="20000"/>
          </a:bodyPr>
          <a:lstStyle/>
          <a:p>
            <a:r>
              <a:rPr lang="es-ES_tradnl" sz="7200" b="1" dirty="0"/>
              <a:t>Pacto internacional de derechos</a:t>
            </a:r>
          </a:p>
          <a:p>
            <a:r>
              <a:rPr lang="es-ES_tradnl" sz="7200" b="1" dirty="0"/>
              <a:t>civiles y políticos (1966)</a:t>
            </a:r>
            <a:endParaRPr lang="es-ES" sz="72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Tree>
    <p:extLst>
      <p:ext uri="{BB962C8B-B14F-4D97-AF65-F5344CB8AC3E}">
        <p14:creationId xmlns:p14="http://schemas.microsoft.com/office/powerpoint/2010/main" val="66742984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62200" y="457200"/>
            <a:ext cx="6553200" cy="5867400"/>
          </a:xfrm>
          <a:prstGeom prst="rect">
            <a:avLst/>
          </a:prstGeom>
          <a:noFill/>
        </p:spPr>
        <p:txBody>
          <a:bodyPr wrap="square" rtlCol="0">
            <a:normAutofit fontScale="25000" lnSpcReduction="20000"/>
          </a:bodyPr>
          <a:lstStyle/>
          <a:p>
            <a:r>
              <a:rPr lang="pt-BR" sz="7200" b="1" dirty="0"/>
              <a:t>Artículo 18º</a:t>
            </a:r>
            <a:r>
              <a:rPr lang="pt-BR" sz="7200" dirty="0"/>
              <a:t>.</a:t>
            </a:r>
            <a:r>
              <a:rPr lang="pt-BR" sz="7200" dirty="0" smtClean="0"/>
              <a:t>-</a:t>
            </a:r>
          </a:p>
          <a:p>
            <a:endParaRPr lang="pt-BR" sz="7200" dirty="0"/>
          </a:p>
          <a:p>
            <a:r>
              <a:rPr lang="es-ES_tradnl" sz="7200" dirty="0"/>
              <a:t> </a:t>
            </a:r>
            <a:r>
              <a:rPr lang="es-ES_tradnl" sz="7200" b="1" dirty="0"/>
              <a:t>1</a:t>
            </a:r>
            <a:r>
              <a:rPr lang="es-ES_tradnl" sz="7200" dirty="0"/>
              <a:t>. Toda persona tiene derecho a la libertad de pensamiento,</a:t>
            </a:r>
          </a:p>
          <a:p>
            <a:r>
              <a:rPr lang="es-ES_tradnl" sz="7200" dirty="0"/>
              <a:t>de conciencia y de religión; este derecho incluye la libertad</a:t>
            </a:r>
          </a:p>
          <a:p>
            <a:r>
              <a:rPr lang="es-ES_tradnl" sz="7200" dirty="0"/>
              <a:t>de tener o de adoptar la religión o las creencias de su</a:t>
            </a:r>
          </a:p>
          <a:p>
            <a:r>
              <a:rPr lang="es-ES_tradnl" sz="7200" dirty="0"/>
              <a:t>elección, así como la libertad de manifestar su religión o sus</a:t>
            </a:r>
          </a:p>
          <a:p>
            <a:r>
              <a:rPr lang="es-ES_tradnl" sz="7200" dirty="0"/>
              <a:t>creencias, individual o colectivamente, tanto en público como</a:t>
            </a:r>
          </a:p>
          <a:p>
            <a:r>
              <a:rPr lang="es-ES_tradnl" sz="7200" dirty="0"/>
              <a:t>en privado, mediante el culto, la celebración de los ritos, las</a:t>
            </a:r>
          </a:p>
          <a:p>
            <a:r>
              <a:rPr lang="es-ES_tradnl" sz="7200" dirty="0"/>
              <a:t>prácticas y la enseñanza.</a:t>
            </a:r>
          </a:p>
          <a:p>
            <a:endParaRPr lang="es-ES_tradnl" sz="7200" dirty="0" smtClean="0"/>
          </a:p>
          <a:p>
            <a:r>
              <a:rPr lang="es-ES_tradnl" sz="7200" dirty="0" smtClean="0"/>
              <a:t> </a:t>
            </a:r>
            <a:r>
              <a:rPr lang="es-ES_tradnl" sz="7200" b="1" dirty="0"/>
              <a:t>2</a:t>
            </a:r>
            <a:r>
              <a:rPr lang="es-ES_tradnl" sz="7200" dirty="0"/>
              <a:t>. Nadie será objeto de medidas coercitivas que puedan</a:t>
            </a:r>
          </a:p>
          <a:p>
            <a:r>
              <a:rPr lang="es-ES_tradnl" sz="7200" dirty="0"/>
              <a:t>menoscabar su libertad de tener o de adoptar la religión o las</a:t>
            </a:r>
          </a:p>
          <a:p>
            <a:r>
              <a:rPr lang="es-ES_tradnl" sz="7200" dirty="0"/>
              <a:t>creencias de su elección.</a:t>
            </a:r>
          </a:p>
          <a:p>
            <a:endParaRPr lang="es-ES_tradnl" sz="7200" dirty="0" smtClean="0"/>
          </a:p>
          <a:p>
            <a:r>
              <a:rPr lang="es-ES_tradnl" sz="7200" dirty="0" smtClean="0"/>
              <a:t> </a:t>
            </a:r>
            <a:r>
              <a:rPr lang="es-ES_tradnl" sz="7200" b="1" dirty="0"/>
              <a:t>3</a:t>
            </a:r>
            <a:r>
              <a:rPr lang="es-ES_tradnl" sz="7200" dirty="0"/>
              <a:t>. La libertad de manifestar la propia religión o las propias</a:t>
            </a:r>
          </a:p>
          <a:p>
            <a:r>
              <a:rPr lang="es-ES_tradnl" sz="7200" dirty="0"/>
              <a:t>creencias estará sujeta únicamente a las limitaciones</a:t>
            </a:r>
          </a:p>
          <a:p>
            <a:r>
              <a:rPr lang="es-ES_tradnl" sz="7200" dirty="0"/>
              <a:t>prescritas por la ley que sean necesarias para proteger la</a:t>
            </a:r>
          </a:p>
          <a:p>
            <a:r>
              <a:rPr lang="es-ES_tradnl" sz="7200" dirty="0"/>
              <a:t>seguridad, el orden, la salud o la moral públicos, o los</a:t>
            </a:r>
          </a:p>
          <a:p>
            <a:r>
              <a:rPr lang="es-ES_tradnl" sz="7200" dirty="0"/>
              <a:t>derechos y libertades fundamentales de los demás.</a:t>
            </a:r>
          </a:p>
          <a:p>
            <a:endParaRPr lang="es-ES_tradnl" sz="7200" dirty="0" smtClean="0"/>
          </a:p>
          <a:p>
            <a:r>
              <a:rPr lang="es-ES_tradnl" sz="7200" dirty="0" smtClean="0"/>
              <a:t> </a:t>
            </a:r>
            <a:r>
              <a:rPr lang="es-ES_tradnl" sz="7200" b="1" dirty="0"/>
              <a:t>4</a:t>
            </a:r>
            <a:r>
              <a:rPr lang="es-ES_tradnl" sz="7200" dirty="0"/>
              <a:t>. Los Estados Partes en el presente Pacto se comprometen a</a:t>
            </a:r>
          </a:p>
          <a:p>
            <a:r>
              <a:rPr lang="es-ES_tradnl" sz="7200" dirty="0"/>
              <a:t>respetar la libertad de los padres y, en su caso, de los tutores</a:t>
            </a:r>
          </a:p>
          <a:p>
            <a:r>
              <a:rPr lang="es-ES_tradnl" sz="7200" dirty="0"/>
              <a:t>legales, para garantizar que los hijos reciban la educación</a:t>
            </a:r>
          </a:p>
          <a:p>
            <a:r>
              <a:rPr lang="es-ES_tradnl" sz="7200" dirty="0"/>
              <a:t>religiosa y moral que esté de acuerdo con sus propias</a:t>
            </a:r>
          </a:p>
          <a:p>
            <a:r>
              <a:rPr lang="es-ES_tradnl" sz="7200" dirty="0"/>
              <a:t>convicciones.</a:t>
            </a:r>
            <a:endParaRPr lang="es-ES" sz="72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Tree>
    <p:extLst>
      <p:ext uri="{BB962C8B-B14F-4D97-AF65-F5344CB8AC3E}">
        <p14:creationId xmlns:p14="http://schemas.microsoft.com/office/powerpoint/2010/main" val="172726910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71800" y="531708"/>
            <a:ext cx="5943600" cy="5945292"/>
          </a:xfrm>
          <a:prstGeom prst="rect">
            <a:avLst/>
          </a:prstGeom>
          <a:noFill/>
        </p:spPr>
        <p:txBody>
          <a:bodyPr wrap="square" rtlCol="0">
            <a:normAutofit fontScale="40000" lnSpcReduction="20000"/>
          </a:bodyPr>
          <a:lstStyle/>
          <a:p>
            <a:r>
              <a:rPr lang="es-ES_tradnl" sz="7200" b="1" dirty="0"/>
              <a:t>Convención americana sobre</a:t>
            </a:r>
          </a:p>
          <a:p>
            <a:r>
              <a:rPr lang="es-ES_tradnl" sz="7200" b="1" dirty="0"/>
              <a:t>derechos humanos (1969</a:t>
            </a:r>
            <a:r>
              <a:rPr lang="es-ES_tradnl" sz="7200" b="1" dirty="0" smtClean="0"/>
              <a:t>)</a:t>
            </a:r>
          </a:p>
          <a:p>
            <a:endParaRPr lang="es-ES_tradnl" sz="6000" dirty="0" smtClean="0"/>
          </a:p>
          <a:p>
            <a:r>
              <a:rPr lang="es-ES_tradnl" sz="6000" dirty="0" smtClean="0"/>
              <a:t>Ratificada por:</a:t>
            </a:r>
            <a:endParaRPr lang="es-ES_tradnl" sz="6000" dirty="0"/>
          </a:p>
          <a:p>
            <a:pPr marL="857250" indent="-857250">
              <a:buFont typeface="Arial"/>
              <a:buChar char="•"/>
            </a:pPr>
            <a:r>
              <a:rPr lang="es-ES_tradnl" sz="6000" dirty="0"/>
              <a:t>Argentina, Barbados,</a:t>
            </a:r>
          </a:p>
          <a:p>
            <a:pPr marL="857250" indent="-857250">
              <a:buFont typeface="Arial"/>
              <a:buChar char="•"/>
            </a:pPr>
            <a:r>
              <a:rPr lang="pt-BR" sz="6000" dirty="0"/>
              <a:t>Bolivia, Brasil, Chile,</a:t>
            </a:r>
          </a:p>
          <a:p>
            <a:pPr marL="857250" indent="-857250">
              <a:buFont typeface="Arial"/>
              <a:buChar char="•"/>
            </a:pPr>
            <a:r>
              <a:rPr lang="it-IT" sz="6000" dirty="0"/>
              <a:t>Colombia, Costa Rica,</a:t>
            </a:r>
          </a:p>
          <a:p>
            <a:pPr marL="857250" indent="-857250">
              <a:buFont typeface="Arial"/>
              <a:buChar char="•"/>
            </a:pPr>
            <a:r>
              <a:rPr lang="es-ES_tradnl" sz="6000" dirty="0"/>
              <a:t>Dominica, Ecuador</a:t>
            </a:r>
            <a:r>
              <a:rPr lang="es-ES_tradnl" sz="6000" dirty="0" smtClean="0"/>
              <a:t>,</a:t>
            </a:r>
            <a:endParaRPr lang="es-ES_tradnl" sz="6000" dirty="0"/>
          </a:p>
          <a:p>
            <a:pPr marL="857250" indent="-857250">
              <a:buFont typeface="Arial"/>
              <a:buChar char="•"/>
            </a:pPr>
            <a:r>
              <a:rPr lang="es-ES_tradnl" sz="6000" dirty="0" smtClean="0"/>
              <a:t>El Salvador</a:t>
            </a:r>
            <a:r>
              <a:rPr lang="es-ES_tradnl" sz="6000" dirty="0"/>
              <a:t>, </a:t>
            </a:r>
            <a:r>
              <a:rPr lang="es-ES_tradnl" sz="6000" dirty="0" err="1"/>
              <a:t>Grenada</a:t>
            </a:r>
            <a:r>
              <a:rPr lang="es-ES_tradnl" sz="6000" dirty="0"/>
              <a:t>,</a:t>
            </a:r>
          </a:p>
          <a:p>
            <a:pPr marL="857250" indent="-857250">
              <a:buFont typeface="Arial"/>
              <a:buChar char="•"/>
            </a:pPr>
            <a:r>
              <a:rPr lang="cs-CZ" sz="6000" dirty="0"/>
              <a:t>Guatemala, </a:t>
            </a:r>
            <a:r>
              <a:rPr lang="cs-CZ" sz="6000" dirty="0" err="1"/>
              <a:t>Haití</a:t>
            </a:r>
            <a:r>
              <a:rPr lang="cs-CZ" sz="6000" dirty="0"/>
              <a:t>,</a:t>
            </a:r>
          </a:p>
          <a:p>
            <a:pPr marL="857250" indent="-857250">
              <a:buFont typeface="Arial"/>
              <a:buChar char="•"/>
            </a:pPr>
            <a:r>
              <a:rPr lang="is-IS" sz="6000" dirty="0"/>
              <a:t>Honduras, Jamaica,</a:t>
            </a:r>
          </a:p>
          <a:p>
            <a:pPr marL="857250" indent="-857250">
              <a:buFont typeface="Arial"/>
              <a:buChar char="•"/>
            </a:pPr>
            <a:r>
              <a:rPr lang="es-ES_tradnl" sz="6000" dirty="0"/>
              <a:t>México, Nicaragua,</a:t>
            </a:r>
          </a:p>
          <a:p>
            <a:pPr marL="857250" indent="-857250">
              <a:buFont typeface="Arial"/>
              <a:buChar char="•"/>
            </a:pPr>
            <a:r>
              <a:rPr lang="es-ES_tradnl" sz="6000" dirty="0"/>
              <a:t>Panamá, Paraguay,</a:t>
            </a:r>
          </a:p>
          <a:p>
            <a:pPr marL="857250" indent="-857250">
              <a:buFont typeface="Arial"/>
              <a:buChar char="•"/>
            </a:pPr>
            <a:r>
              <a:rPr lang="pt-BR" sz="6000" dirty="0" err="1"/>
              <a:t>Perú</a:t>
            </a:r>
            <a:r>
              <a:rPr lang="pt-BR" sz="6000" dirty="0"/>
              <a:t>, República</a:t>
            </a:r>
          </a:p>
          <a:p>
            <a:pPr marL="857250" indent="-857250">
              <a:buFont typeface="Arial"/>
              <a:buChar char="•"/>
            </a:pPr>
            <a:r>
              <a:rPr lang="es-ES_tradnl" sz="6000" dirty="0"/>
              <a:t>Dominicana, Surinam,</a:t>
            </a:r>
          </a:p>
          <a:p>
            <a:pPr marL="857250" indent="-857250">
              <a:buFont typeface="Arial"/>
              <a:buChar char="•"/>
            </a:pPr>
            <a:r>
              <a:rPr lang="es-ES_tradnl" sz="6000" dirty="0"/>
              <a:t>Uruguay y Venezuela</a:t>
            </a:r>
            <a:r>
              <a:rPr lang="es-ES_tradnl" sz="6000" dirty="0" smtClean="0"/>
              <a:t>.</a:t>
            </a:r>
          </a:p>
          <a:p>
            <a:pPr marL="571500" indent="-571500">
              <a:buFont typeface="Arial"/>
              <a:buChar char="•"/>
            </a:pPr>
            <a:endParaRPr lang="es-ES_tradnl" sz="3600" dirty="0" smtClean="0"/>
          </a:p>
          <a:p>
            <a:endParaRPr lang="es-ES_tradnl" sz="3600" dirty="0" smtClean="0"/>
          </a:p>
          <a:p>
            <a:pPr marL="857250" indent="-857250">
              <a:buFont typeface="Arial"/>
              <a:buChar char="•"/>
            </a:pPr>
            <a:r>
              <a:rPr lang="es-ES_tradnl" sz="6000" dirty="0" smtClean="0"/>
              <a:t>EEUU </a:t>
            </a:r>
            <a:r>
              <a:rPr lang="es-ES_tradnl" sz="6000" dirty="0"/>
              <a:t>la firmó, pero </a:t>
            </a:r>
            <a:r>
              <a:rPr lang="es-ES_tradnl" sz="6000" dirty="0" smtClean="0"/>
              <a:t>no la </a:t>
            </a:r>
            <a:r>
              <a:rPr lang="es-ES_tradnl" sz="6000" dirty="0"/>
              <a:t>ratificó.</a:t>
            </a:r>
          </a:p>
          <a:p>
            <a:pPr marL="857250" indent="-857250">
              <a:buFont typeface="Arial"/>
              <a:buChar char="•"/>
            </a:pPr>
            <a:r>
              <a:rPr lang="fr-FR" sz="6000" dirty="0"/>
              <a:t>Cuba no la </a:t>
            </a:r>
            <a:r>
              <a:rPr lang="hu-HU" sz="6000" dirty="0"/>
              <a:t>firmó.</a:t>
            </a:r>
            <a:endParaRPr lang="es-ES" sz="60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Tree>
    <p:extLst>
      <p:ext uri="{BB962C8B-B14F-4D97-AF65-F5344CB8AC3E}">
        <p14:creationId xmlns:p14="http://schemas.microsoft.com/office/powerpoint/2010/main" val="242594074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62200" y="457200"/>
            <a:ext cx="6553200" cy="5867400"/>
          </a:xfrm>
          <a:prstGeom prst="rect">
            <a:avLst/>
          </a:prstGeom>
          <a:noFill/>
        </p:spPr>
        <p:txBody>
          <a:bodyPr wrap="square" rtlCol="0">
            <a:normAutofit fontScale="40000" lnSpcReduction="20000"/>
          </a:bodyPr>
          <a:lstStyle/>
          <a:p>
            <a:r>
              <a:rPr lang="es-ES_tradnl" sz="7200" b="1" dirty="0"/>
              <a:t>Artículo 1º.- Obligación de Respetar los Derechos.-</a:t>
            </a:r>
          </a:p>
          <a:p>
            <a:r>
              <a:rPr lang="es-ES_tradnl" sz="7200" dirty="0"/>
              <a:t> 1. Los Estados partes en esta Convención se comprometen </a:t>
            </a:r>
            <a:r>
              <a:rPr lang="es-ES_tradnl" sz="7200" dirty="0" smtClean="0"/>
              <a:t>a respetar </a:t>
            </a:r>
            <a:r>
              <a:rPr lang="es-ES_tradnl" sz="7200" dirty="0"/>
              <a:t>los derechos y libertades reconocidos en ella y </a:t>
            </a:r>
            <a:r>
              <a:rPr lang="es-ES_tradnl" sz="7200" dirty="0" smtClean="0"/>
              <a:t>a garantizar </a:t>
            </a:r>
            <a:r>
              <a:rPr lang="es-ES_tradnl" sz="7200" dirty="0"/>
              <a:t>su libre y pleno ejercicio a toda persona que </a:t>
            </a:r>
            <a:r>
              <a:rPr lang="es-ES_tradnl" sz="7200" dirty="0" smtClean="0"/>
              <a:t>esté sujeta </a:t>
            </a:r>
            <a:r>
              <a:rPr lang="es-ES_tradnl" sz="7200" dirty="0"/>
              <a:t>a su jurisdicción, sin discriminación alguna por motivos de</a:t>
            </a:r>
          </a:p>
          <a:p>
            <a:r>
              <a:rPr lang="es-ES_tradnl" sz="7200" dirty="0"/>
              <a:t>raza, color, sexo, idioma, religión, opiniones políticas o </a:t>
            </a:r>
            <a:r>
              <a:rPr lang="es-ES_tradnl" sz="7200" dirty="0" smtClean="0"/>
              <a:t>de cualquier </a:t>
            </a:r>
            <a:r>
              <a:rPr lang="es-ES_tradnl" sz="7200" dirty="0"/>
              <a:t>otra índole, origen nacional o social, </a:t>
            </a:r>
            <a:r>
              <a:rPr lang="es-ES_tradnl" sz="7200" dirty="0" smtClean="0"/>
              <a:t>posición económica</a:t>
            </a:r>
            <a:r>
              <a:rPr lang="es-ES_tradnl" sz="7200" dirty="0"/>
              <a:t>, nacimiento o cualquier otra condición social</a:t>
            </a:r>
            <a:r>
              <a:rPr lang="es-ES_tradnl" sz="7200" dirty="0" smtClean="0"/>
              <a:t>.</a:t>
            </a:r>
          </a:p>
          <a:p>
            <a:endParaRPr lang="es-ES_tradnl" sz="7200" dirty="0"/>
          </a:p>
          <a:p>
            <a:r>
              <a:rPr lang="es-ES_tradnl" sz="7200" dirty="0"/>
              <a:t> 2. Para los efectos de esta Convención, persona es todo </a:t>
            </a:r>
            <a:r>
              <a:rPr lang="es-ES_tradnl" sz="7200" dirty="0" smtClean="0"/>
              <a:t>ser humano</a:t>
            </a:r>
            <a:r>
              <a:rPr lang="es-ES_tradnl" sz="7200" dirty="0"/>
              <a:t>.</a:t>
            </a:r>
            <a:endParaRPr lang="es-ES" sz="72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Tree>
    <p:extLst>
      <p:ext uri="{BB962C8B-B14F-4D97-AF65-F5344CB8AC3E}">
        <p14:creationId xmlns:p14="http://schemas.microsoft.com/office/powerpoint/2010/main" val="80315700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62200" y="457200"/>
            <a:ext cx="6553200" cy="5867400"/>
          </a:xfrm>
          <a:prstGeom prst="rect">
            <a:avLst/>
          </a:prstGeom>
          <a:noFill/>
        </p:spPr>
        <p:txBody>
          <a:bodyPr wrap="square" rtlCol="0">
            <a:normAutofit fontScale="25000" lnSpcReduction="20000"/>
          </a:bodyPr>
          <a:lstStyle/>
          <a:p>
            <a:r>
              <a:rPr lang="es-ES_tradnl" sz="7200" b="1" dirty="0"/>
              <a:t>Artículo 12º. - Libertad de Conciencia y de Religión</a:t>
            </a:r>
            <a:r>
              <a:rPr lang="es-ES_tradnl" sz="7200" dirty="0"/>
              <a:t>.</a:t>
            </a:r>
            <a:r>
              <a:rPr lang="es-ES_tradnl" sz="7200" dirty="0" smtClean="0"/>
              <a:t>-</a:t>
            </a:r>
          </a:p>
          <a:p>
            <a:endParaRPr lang="es-ES_tradnl" sz="7200" dirty="0"/>
          </a:p>
          <a:p>
            <a:r>
              <a:rPr lang="es-ES_tradnl" sz="7200" dirty="0"/>
              <a:t> </a:t>
            </a:r>
            <a:r>
              <a:rPr lang="es-ES_tradnl" sz="7200" b="1" dirty="0"/>
              <a:t>1</a:t>
            </a:r>
            <a:r>
              <a:rPr lang="es-ES_tradnl" sz="7200" dirty="0"/>
              <a:t>. Toda persona tiene derecho a la libertad de conciencia y de</a:t>
            </a:r>
          </a:p>
          <a:p>
            <a:r>
              <a:rPr lang="es-ES_tradnl" sz="7200" dirty="0"/>
              <a:t>religión. Este derecho implica la libertad de conservar su</a:t>
            </a:r>
          </a:p>
          <a:p>
            <a:r>
              <a:rPr lang="es-ES_tradnl" sz="7200" dirty="0"/>
              <a:t>religión o sus creencias, o de cambiar de religión o de</a:t>
            </a:r>
          </a:p>
          <a:p>
            <a:r>
              <a:rPr lang="es-ES_tradnl" sz="7200" dirty="0"/>
              <a:t>creencias, así como la libertad de profesar y divulgar su</a:t>
            </a:r>
          </a:p>
          <a:p>
            <a:r>
              <a:rPr lang="es-ES_tradnl" sz="7200" dirty="0"/>
              <a:t>religión o sus creencias, individual o colectivamente, tanto en</a:t>
            </a:r>
          </a:p>
          <a:p>
            <a:r>
              <a:rPr lang="es-ES_tradnl" sz="7200" dirty="0"/>
              <a:t>público como en privado.</a:t>
            </a:r>
          </a:p>
          <a:p>
            <a:endParaRPr lang="es-ES_tradnl" sz="7200" dirty="0" smtClean="0"/>
          </a:p>
          <a:p>
            <a:r>
              <a:rPr lang="es-ES_tradnl" sz="7200" dirty="0" smtClean="0"/>
              <a:t> </a:t>
            </a:r>
            <a:r>
              <a:rPr lang="es-ES_tradnl" sz="7200" b="1" dirty="0"/>
              <a:t>2</a:t>
            </a:r>
            <a:r>
              <a:rPr lang="es-ES_tradnl" sz="7200" dirty="0"/>
              <a:t>. Nadie puede ser objeto de medidas restrictivas que</a:t>
            </a:r>
          </a:p>
          <a:p>
            <a:r>
              <a:rPr lang="es-ES_tradnl" sz="7200" dirty="0"/>
              <a:t>puedan menoscabar la libertad de conservar su religión o sus</a:t>
            </a:r>
          </a:p>
          <a:p>
            <a:r>
              <a:rPr lang="es-ES_tradnl" sz="7200" dirty="0"/>
              <a:t>creencias o de cambiar de religión o de creencias.</a:t>
            </a:r>
          </a:p>
          <a:p>
            <a:endParaRPr lang="es-ES_tradnl" sz="7200" dirty="0" smtClean="0"/>
          </a:p>
          <a:p>
            <a:r>
              <a:rPr lang="es-ES_tradnl" sz="7200" dirty="0" smtClean="0"/>
              <a:t> </a:t>
            </a:r>
            <a:r>
              <a:rPr lang="es-ES_tradnl" sz="7200" b="1" dirty="0"/>
              <a:t>3</a:t>
            </a:r>
            <a:r>
              <a:rPr lang="es-ES_tradnl" sz="7200" dirty="0"/>
              <a:t>. La libertad de manifestar la propia religión y las propias</a:t>
            </a:r>
          </a:p>
          <a:p>
            <a:r>
              <a:rPr lang="es-ES_tradnl" sz="7200" dirty="0"/>
              <a:t>creencias está sujeta únicamente a las limitaciones prescritas</a:t>
            </a:r>
          </a:p>
          <a:p>
            <a:r>
              <a:rPr lang="es-ES_tradnl" sz="7200" dirty="0"/>
              <a:t>por la ley y que sean necesarias para proteger la seguridad,</a:t>
            </a:r>
          </a:p>
          <a:p>
            <a:r>
              <a:rPr lang="es-ES_tradnl" sz="7200" dirty="0"/>
              <a:t>el orden, la salud o la moral públicos o los derechos o</a:t>
            </a:r>
          </a:p>
          <a:p>
            <a:r>
              <a:rPr lang="es-ES_tradnl" sz="7200" dirty="0"/>
              <a:t>libertades de los demás.</a:t>
            </a:r>
          </a:p>
          <a:p>
            <a:endParaRPr lang="es-ES_tradnl" sz="7200" dirty="0" smtClean="0"/>
          </a:p>
          <a:p>
            <a:r>
              <a:rPr lang="es-ES_tradnl" sz="7200" dirty="0" smtClean="0"/>
              <a:t> </a:t>
            </a:r>
            <a:r>
              <a:rPr lang="es-ES_tradnl" sz="7200" b="1" dirty="0"/>
              <a:t>4</a:t>
            </a:r>
            <a:r>
              <a:rPr lang="es-ES_tradnl" sz="7200" dirty="0"/>
              <a:t>. Los padres, y en su caso los tutores, tienen derecho a que</a:t>
            </a:r>
          </a:p>
          <a:p>
            <a:r>
              <a:rPr lang="es-ES_tradnl" sz="7200" dirty="0"/>
              <a:t>sus hijos o pupilos reciban la educación religiosa y moral que</a:t>
            </a:r>
          </a:p>
          <a:p>
            <a:r>
              <a:rPr lang="es-ES_tradnl" sz="7200" dirty="0"/>
              <a:t>esté de acuerdo con sus propias convicciones.</a:t>
            </a:r>
            <a:endParaRPr lang="es-ES" sz="72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Tree>
    <p:extLst>
      <p:ext uri="{BB962C8B-B14F-4D97-AF65-F5344CB8AC3E}">
        <p14:creationId xmlns:p14="http://schemas.microsoft.com/office/powerpoint/2010/main" val="256853910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43200" y="228600"/>
            <a:ext cx="6400800" cy="6477000"/>
          </a:xfrm>
          <a:prstGeom prst="rect">
            <a:avLst/>
          </a:prstGeom>
          <a:noFill/>
        </p:spPr>
        <p:txBody>
          <a:bodyPr wrap="square" rtlCol="0">
            <a:normAutofit fontScale="40000" lnSpcReduction="20000"/>
          </a:bodyPr>
          <a:lstStyle/>
          <a:p>
            <a:r>
              <a:rPr lang="es-ES_tradnl" sz="7200" b="1" dirty="0"/>
              <a:t>Artículo 13º. - Libertad de Pensamiento y de Expresión.-</a:t>
            </a:r>
          </a:p>
          <a:p>
            <a:r>
              <a:rPr lang="es-ES_tradnl" sz="7200" dirty="0"/>
              <a:t> </a:t>
            </a:r>
            <a:r>
              <a:rPr lang="es-ES_tradnl" sz="7200" b="1" dirty="0"/>
              <a:t>5</a:t>
            </a:r>
            <a:r>
              <a:rPr lang="es-ES_tradnl" sz="7200" dirty="0"/>
              <a:t>. Estará prohibida por la ley toda propaganda en favor de </a:t>
            </a:r>
            <a:r>
              <a:rPr lang="es-ES_tradnl" sz="7200" dirty="0" smtClean="0"/>
              <a:t>la guerra </a:t>
            </a:r>
            <a:r>
              <a:rPr lang="es-ES_tradnl" sz="7200" dirty="0"/>
              <a:t>y toda apología del odio nacional, racial </a:t>
            </a:r>
            <a:r>
              <a:rPr lang="es-ES_tradnl" sz="7200" dirty="0" smtClean="0"/>
              <a:t>o religioso que constituyan </a:t>
            </a:r>
            <a:r>
              <a:rPr lang="es-ES_tradnl" sz="7200" dirty="0"/>
              <a:t>incitaciones a la violencia o cualquier otra </a:t>
            </a:r>
            <a:r>
              <a:rPr lang="es-ES_tradnl" sz="7200" dirty="0" smtClean="0"/>
              <a:t>acción ilegal </a:t>
            </a:r>
            <a:r>
              <a:rPr lang="es-ES_tradnl" sz="7200" dirty="0"/>
              <a:t>similar contra cualquier persona o grupo de personas, </a:t>
            </a:r>
            <a:r>
              <a:rPr lang="es-ES_tradnl" sz="7200" dirty="0" smtClean="0"/>
              <a:t>por ningún </a:t>
            </a:r>
            <a:r>
              <a:rPr lang="es-ES_tradnl" sz="7200" dirty="0"/>
              <a:t>motivo, inclusive los de raza, color, religión, idioma </a:t>
            </a:r>
            <a:r>
              <a:rPr lang="es-ES_tradnl" sz="7200" dirty="0" smtClean="0"/>
              <a:t>u origen </a:t>
            </a:r>
            <a:r>
              <a:rPr lang="es-ES_tradnl" sz="7200" dirty="0"/>
              <a:t>nacional.</a:t>
            </a:r>
          </a:p>
          <a:p>
            <a:r>
              <a:rPr lang="es-ES_tradnl" sz="7200" dirty="0"/>
              <a:t> </a:t>
            </a:r>
            <a:r>
              <a:rPr lang="es-ES_tradnl" sz="7200" b="1" dirty="0"/>
              <a:t>Artículo 16º. - Libertad de Asociación</a:t>
            </a:r>
            <a:r>
              <a:rPr lang="es-ES_tradnl" sz="7200" dirty="0"/>
              <a:t>.-</a:t>
            </a:r>
          </a:p>
          <a:p>
            <a:r>
              <a:rPr lang="es-ES_tradnl" sz="7200" dirty="0"/>
              <a:t> </a:t>
            </a:r>
            <a:r>
              <a:rPr lang="es-ES_tradnl" sz="7200" b="1" dirty="0"/>
              <a:t>1</a:t>
            </a:r>
            <a:r>
              <a:rPr lang="es-ES_tradnl" sz="7200" dirty="0"/>
              <a:t>. Todas las personas tienen derecho a asociarse libremente </a:t>
            </a:r>
            <a:r>
              <a:rPr lang="es-ES_tradnl" sz="7200" dirty="0" smtClean="0"/>
              <a:t>con fines </a:t>
            </a:r>
            <a:r>
              <a:rPr lang="es-ES_tradnl" sz="7200" dirty="0"/>
              <a:t>ideológicos, religiosos, políticos</a:t>
            </a:r>
            <a:r>
              <a:rPr lang="es-ES_tradnl" sz="7200" dirty="0" smtClean="0"/>
              <a:t>, económicos</a:t>
            </a:r>
            <a:r>
              <a:rPr lang="es-ES_tradnl" sz="7200" dirty="0"/>
              <a:t>, laborales</a:t>
            </a:r>
            <a:r>
              <a:rPr lang="es-ES_tradnl" sz="7200" dirty="0" smtClean="0"/>
              <a:t>, sociales</a:t>
            </a:r>
            <a:r>
              <a:rPr lang="es-ES_tradnl" sz="7200" dirty="0"/>
              <a:t>, culturales, deportivos o de cualquiera otra índole.</a:t>
            </a:r>
            <a:endParaRPr lang="es-ES" sz="72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Tree>
    <p:extLst>
      <p:ext uri="{BB962C8B-B14F-4D97-AF65-F5344CB8AC3E}">
        <p14:creationId xmlns:p14="http://schemas.microsoft.com/office/powerpoint/2010/main" val="270882792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62200" y="457200"/>
            <a:ext cx="6553200" cy="5867400"/>
          </a:xfrm>
          <a:prstGeom prst="rect">
            <a:avLst/>
          </a:prstGeom>
          <a:noFill/>
        </p:spPr>
        <p:txBody>
          <a:bodyPr wrap="square" rtlCol="0">
            <a:normAutofit fontScale="92500" lnSpcReduction="10000"/>
          </a:bodyPr>
          <a:lstStyle/>
          <a:p>
            <a:r>
              <a:rPr lang="es-ES_tradnl" sz="7200" dirty="0"/>
              <a:t>Derechos individuales y </a:t>
            </a:r>
            <a:r>
              <a:rPr lang="es-ES_tradnl" sz="7200" dirty="0" smtClean="0"/>
              <a:t>colectivos que expresan la libertad de religión</a:t>
            </a:r>
          </a:p>
          <a:p>
            <a:endParaRPr lang="es-ES" sz="7200" dirty="0">
              <a:latin typeface="Wingdings"/>
            </a:endParaRPr>
          </a:p>
          <a:p>
            <a:endParaRPr lang="es-ES_tradnl" sz="7200" dirty="0" smtClean="0"/>
          </a:p>
          <a:p>
            <a:endParaRPr lang="es-ES" sz="72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Tree>
    <p:extLst>
      <p:ext uri="{BB962C8B-B14F-4D97-AF65-F5344CB8AC3E}">
        <p14:creationId xmlns:p14="http://schemas.microsoft.com/office/powerpoint/2010/main" val="393595164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95600" y="457200"/>
            <a:ext cx="5638800" cy="6019800"/>
          </a:xfrm>
          <a:prstGeom prst="rect">
            <a:avLst/>
          </a:prstGeom>
          <a:noFill/>
        </p:spPr>
        <p:txBody>
          <a:bodyPr wrap="square" rtlCol="0">
            <a:normAutofit fontScale="47500" lnSpcReduction="20000"/>
          </a:bodyPr>
          <a:lstStyle/>
          <a:p>
            <a:r>
              <a:rPr lang="pt-BR" sz="7200" dirty="0" smtClean="0"/>
              <a:t>DERECHOS INDIVIDUALES </a:t>
            </a:r>
          </a:p>
          <a:p>
            <a:endParaRPr lang="pt-BR" sz="7200" dirty="0" smtClean="0"/>
          </a:p>
          <a:p>
            <a:pPr marL="857250" indent="-857250">
              <a:buFont typeface="Arial"/>
              <a:buChar char="•"/>
            </a:pPr>
            <a:r>
              <a:rPr lang="pt-BR" sz="7200" dirty="0" smtClean="0"/>
              <a:t> Tener </a:t>
            </a:r>
            <a:r>
              <a:rPr lang="pt-BR" sz="7200" dirty="0"/>
              <a:t>o no </a:t>
            </a:r>
            <a:r>
              <a:rPr lang="pt-BR" sz="7200" dirty="0" smtClean="0"/>
              <a:t>tener</a:t>
            </a:r>
            <a:r>
              <a:rPr lang="pt-BR" sz="7200" dirty="0"/>
              <a:t> </a:t>
            </a:r>
            <a:r>
              <a:rPr lang="es-ES_tradnl" sz="7200" dirty="0" smtClean="0"/>
              <a:t>religión</a:t>
            </a:r>
            <a:endParaRPr lang="es-ES_tradnl" sz="7200" dirty="0"/>
          </a:p>
          <a:p>
            <a:pPr marL="857250" indent="-857250">
              <a:buFont typeface="Arial"/>
              <a:buChar char="•"/>
            </a:pPr>
            <a:r>
              <a:rPr lang="es-ES_tradnl" sz="7200" dirty="0"/>
              <a:t> Cambiarla</a:t>
            </a:r>
          </a:p>
          <a:p>
            <a:pPr marL="857250" indent="-857250">
              <a:buFont typeface="Arial"/>
              <a:buChar char="•"/>
            </a:pPr>
            <a:r>
              <a:rPr lang="es-ES_tradnl" sz="7200" dirty="0"/>
              <a:t> </a:t>
            </a:r>
            <a:r>
              <a:rPr lang="es-ES_tradnl" sz="7200" dirty="0" smtClean="0"/>
              <a:t>Manifestarla</a:t>
            </a:r>
            <a:endParaRPr lang="es-ES_tradnl" sz="7200" dirty="0"/>
          </a:p>
          <a:p>
            <a:pPr marL="857250" indent="-857250">
              <a:buFont typeface="Arial"/>
              <a:buChar char="•"/>
            </a:pPr>
            <a:r>
              <a:rPr lang="es-ES_tradnl" sz="7200" dirty="0"/>
              <a:t> No </a:t>
            </a:r>
            <a:r>
              <a:rPr lang="es-ES_tradnl" sz="7200" dirty="0" smtClean="0"/>
              <a:t>discriminación</a:t>
            </a:r>
            <a:endParaRPr lang="es-ES_tradnl" sz="7200" dirty="0"/>
          </a:p>
          <a:p>
            <a:pPr marL="857250" indent="-857250">
              <a:buFont typeface="Arial"/>
              <a:buChar char="•"/>
            </a:pPr>
            <a:r>
              <a:rPr lang="es-ES_tradnl" sz="7200" dirty="0"/>
              <a:t> Organizar la vida</a:t>
            </a:r>
          </a:p>
          <a:p>
            <a:pPr marL="857250" indent="-857250">
              <a:buFont typeface="Arial"/>
              <a:buChar char="•"/>
            </a:pPr>
            <a:r>
              <a:rPr lang="es-ES_tradnl" sz="7200" dirty="0"/>
              <a:t> Educar a los hijos</a:t>
            </a:r>
          </a:p>
          <a:p>
            <a:pPr marL="857250" indent="-857250">
              <a:buFont typeface="Arial"/>
              <a:buChar char="•"/>
            </a:pPr>
            <a:r>
              <a:rPr lang="es-ES_tradnl" sz="7200" dirty="0"/>
              <a:t> Reunirse</a:t>
            </a:r>
          </a:p>
          <a:p>
            <a:pPr marL="857250" indent="-857250">
              <a:buFont typeface="Arial"/>
              <a:buChar char="•"/>
            </a:pPr>
            <a:r>
              <a:rPr lang="es-ES_tradnl" sz="7200" dirty="0"/>
              <a:t> Celebrar fiestas y</a:t>
            </a:r>
          </a:p>
          <a:p>
            <a:pPr marL="857250" indent="-857250">
              <a:buFont typeface="Arial"/>
              <a:buChar char="•"/>
            </a:pPr>
            <a:r>
              <a:rPr lang="es-ES_tradnl" sz="7200" dirty="0" smtClean="0"/>
              <a:t> Tener </a:t>
            </a:r>
            <a:r>
              <a:rPr lang="es-ES_tradnl" sz="7200" dirty="0"/>
              <a:t>días </a:t>
            </a:r>
            <a:r>
              <a:rPr lang="es-ES_tradnl" sz="7200" dirty="0" smtClean="0"/>
              <a:t>de </a:t>
            </a:r>
            <a:r>
              <a:rPr lang="fi-FI" sz="7200" dirty="0" smtClean="0"/>
              <a:t>descanso</a:t>
            </a:r>
            <a:endParaRPr lang="es-ES" sz="7200" dirty="0">
              <a:latin typeface="Wingdings"/>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Tree>
    <p:extLst>
      <p:ext uri="{BB962C8B-B14F-4D97-AF65-F5344CB8AC3E}">
        <p14:creationId xmlns:p14="http://schemas.microsoft.com/office/powerpoint/2010/main" val="270882792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hlinkClick r:id="" action="ppaction://hlinkshowjump?jump=nextslide"/>
          </p:cNvPr>
          <p:cNvSpPr txBox="1"/>
          <p:nvPr/>
        </p:nvSpPr>
        <p:spPr>
          <a:xfrm>
            <a:off x="2895600" y="457200"/>
            <a:ext cx="5638800" cy="6019800"/>
          </a:xfrm>
          <a:prstGeom prst="rect">
            <a:avLst/>
          </a:prstGeom>
          <a:noFill/>
        </p:spPr>
        <p:txBody>
          <a:bodyPr wrap="square" rtlCol="0">
            <a:normAutofit fontScale="55000" lnSpcReduction="20000"/>
          </a:bodyPr>
          <a:lstStyle/>
          <a:p>
            <a:r>
              <a:rPr lang="pt-BR" sz="7200" dirty="0" smtClean="0"/>
              <a:t>DERECHOS COLECTIVOS</a:t>
            </a:r>
          </a:p>
          <a:p>
            <a:r>
              <a:rPr lang="pt-BR" sz="7200" dirty="0" smtClean="0"/>
              <a:t> </a:t>
            </a:r>
          </a:p>
          <a:p>
            <a:pPr marL="857250" indent="-857250">
              <a:buFont typeface="Arial"/>
              <a:buChar char="•"/>
            </a:pPr>
            <a:r>
              <a:rPr lang="es-ES_tradnl" sz="7200" dirty="0" smtClean="0"/>
              <a:t>Celebrar </a:t>
            </a:r>
            <a:r>
              <a:rPr lang="es-ES_tradnl" sz="7200" dirty="0"/>
              <a:t>el </a:t>
            </a:r>
            <a:r>
              <a:rPr lang="es-ES_tradnl" sz="7200" dirty="0" smtClean="0"/>
              <a:t>culto    </a:t>
            </a:r>
            <a:r>
              <a:rPr lang="pt-BR" sz="7200" dirty="0" smtClean="0"/>
              <a:t>públicamente</a:t>
            </a:r>
            <a:endParaRPr lang="pt-BR" sz="7200" dirty="0"/>
          </a:p>
          <a:p>
            <a:pPr marL="857250" indent="-857250">
              <a:buFont typeface="Arial"/>
              <a:buChar char="•"/>
            </a:pPr>
            <a:r>
              <a:rPr lang="es-ES_tradnl" sz="7200" dirty="0" smtClean="0"/>
              <a:t>Tener </a:t>
            </a:r>
            <a:r>
              <a:rPr lang="es-ES_tradnl" sz="7200" dirty="0"/>
              <a:t>lugares de culto</a:t>
            </a:r>
          </a:p>
          <a:p>
            <a:pPr marL="857250" indent="-857250">
              <a:buFont typeface="Arial"/>
              <a:buChar char="•"/>
            </a:pPr>
            <a:r>
              <a:rPr lang="cs-CZ" sz="7200" dirty="0" smtClean="0"/>
              <a:t>Tener </a:t>
            </a:r>
            <a:r>
              <a:rPr lang="cs-CZ" sz="7200" dirty="0"/>
              <a:t>ministros</a:t>
            </a:r>
          </a:p>
          <a:p>
            <a:pPr marL="857250" indent="-857250">
              <a:buFont typeface="Arial"/>
              <a:buChar char="•"/>
            </a:pPr>
            <a:r>
              <a:rPr lang="es-ES_tradnl" sz="7200" dirty="0" smtClean="0"/>
              <a:t>Fundar </a:t>
            </a:r>
            <a:r>
              <a:rPr lang="es-ES_tradnl" sz="7200" dirty="0"/>
              <a:t>instituciones</a:t>
            </a:r>
          </a:p>
          <a:p>
            <a:pPr marL="857250" indent="-857250">
              <a:buFont typeface="Arial"/>
              <a:buChar char="•"/>
            </a:pPr>
            <a:r>
              <a:rPr lang="pt-BR" sz="7200" dirty="0" smtClean="0"/>
              <a:t>Tener elementos </a:t>
            </a:r>
            <a:r>
              <a:rPr lang="pt-BR" sz="7200" dirty="0" err="1" smtClean="0"/>
              <a:t>r</a:t>
            </a:r>
            <a:r>
              <a:rPr lang="es-ES_tradnl" sz="7200" dirty="0" err="1" smtClean="0"/>
              <a:t>ituales</a:t>
            </a:r>
            <a:endParaRPr lang="es-ES_tradnl" sz="7200" dirty="0"/>
          </a:p>
          <a:p>
            <a:pPr marL="857250" indent="-857250">
              <a:buFont typeface="Arial"/>
              <a:buChar char="•"/>
            </a:pPr>
            <a:r>
              <a:rPr lang="es-ES_tradnl" sz="7200" dirty="0" smtClean="0"/>
              <a:t>Mantener comunicaciones</a:t>
            </a:r>
            <a:endParaRPr lang="es-ES_tradnl" sz="7200" dirty="0"/>
          </a:p>
          <a:p>
            <a:pPr marL="857250" indent="-857250">
              <a:buFont typeface="Arial"/>
              <a:buChar char="•"/>
            </a:pPr>
            <a:r>
              <a:rPr lang="es-ES_tradnl" sz="7200" dirty="0" smtClean="0"/>
              <a:t>Enseñar</a:t>
            </a:r>
            <a:endParaRPr lang="pt-BR" sz="7200" dirty="0" smtClean="0"/>
          </a:p>
          <a:p>
            <a:endParaRPr lang="pt-BR" sz="7200" dirty="0" smtClean="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Tree>
    <p:extLst>
      <p:ext uri="{BB962C8B-B14F-4D97-AF65-F5344CB8AC3E}">
        <p14:creationId xmlns:p14="http://schemas.microsoft.com/office/powerpoint/2010/main" val="302025171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62200" y="457200"/>
            <a:ext cx="6553200" cy="5867400"/>
          </a:xfrm>
          <a:prstGeom prst="rect">
            <a:avLst/>
          </a:prstGeom>
          <a:noFill/>
        </p:spPr>
        <p:txBody>
          <a:bodyPr wrap="square" rtlCol="0">
            <a:normAutofit fontScale="40000" lnSpcReduction="20000"/>
          </a:bodyPr>
          <a:lstStyle/>
          <a:p>
            <a:r>
              <a:rPr lang="es-ES_tradnl" sz="10000" dirty="0"/>
              <a:t>Órganos americanos de </a:t>
            </a:r>
            <a:r>
              <a:rPr lang="es-ES_tradnl" sz="10000" dirty="0" smtClean="0"/>
              <a:t>protección</a:t>
            </a:r>
          </a:p>
          <a:p>
            <a:endParaRPr lang="es-ES_tradnl" sz="7200" dirty="0"/>
          </a:p>
          <a:p>
            <a:r>
              <a:rPr lang="es-ES_tradnl" sz="7200" dirty="0"/>
              <a:t> Comisión Interamericana de Derechos</a:t>
            </a:r>
          </a:p>
          <a:p>
            <a:r>
              <a:rPr lang="pt-BR" sz="7200" dirty="0" smtClean="0"/>
              <a:t> Humanos </a:t>
            </a:r>
            <a:r>
              <a:rPr lang="pt-BR" sz="7200" dirty="0"/>
              <a:t>(Washington DC)</a:t>
            </a:r>
          </a:p>
          <a:p>
            <a:r>
              <a:rPr lang="pt-BR" sz="7200" dirty="0"/>
              <a:t> Por denuncia de particulares o de Estados</a:t>
            </a:r>
          </a:p>
          <a:p>
            <a:r>
              <a:rPr lang="es-ES_tradnl" sz="7200" dirty="0"/>
              <a:t> Puede presentar causas ante la Corte</a:t>
            </a:r>
          </a:p>
          <a:p>
            <a:endParaRPr lang="es-ES_tradnl" sz="7200" dirty="0" smtClean="0"/>
          </a:p>
          <a:p>
            <a:r>
              <a:rPr lang="es-ES_tradnl" sz="7200" dirty="0" smtClean="0"/>
              <a:t> </a:t>
            </a:r>
            <a:r>
              <a:rPr lang="es-ES_tradnl" sz="7200" dirty="0"/>
              <a:t>Corte Interamericana de Derechos</a:t>
            </a:r>
          </a:p>
          <a:p>
            <a:r>
              <a:rPr lang="pt-BR" sz="7200" dirty="0" smtClean="0"/>
              <a:t> Humanos </a:t>
            </a:r>
            <a:r>
              <a:rPr lang="pt-BR" sz="7200" dirty="0"/>
              <a:t>(San José de Costa Rica)</a:t>
            </a:r>
          </a:p>
          <a:p>
            <a:r>
              <a:rPr lang="es-ES_tradnl" sz="7200" dirty="0"/>
              <a:t> Competente respecto de Estados que se</a:t>
            </a:r>
          </a:p>
          <a:p>
            <a:r>
              <a:rPr lang="es-ES_tradnl" sz="7200" dirty="0" smtClean="0"/>
              <a:t> sometieron </a:t>
            </a:r>
            <a:r>
              <a:rPr lang="es-ES_tradnl" sz="7200" dirty="0"/>
              <a:t>a su jurisdicción</a:t>
            </a:r>
          </a:p>
          <a:p>
            <a:r>
              <a:rPr lang="es-ES_tradnl" sz="7200" dirty="0"/>
              <a:t> Por instancia de la Comisión</a:t>
            </a:r>
          </a:p>
          <a:p>
            <a:r>
              <a:rPr lang="es-ES_tradnl" sz="7200" dirty="0"/>
              <a:t> Amplia competencia consultiva (para los</a:t>
            </a:r>
          </a:p>
          <a:p>
            <a:r>
              <a:rPr lang="pt-BR" sz="7200" dirty="0" smtClean="0"/>
              <a:t> Estados</a:t>
            </a:r>
            <a:r>
              <a:rPr lang="pt-BR" sz="7200" dirty="0"/>
              <a:t>)</a:t>
            </a:r>
            <a:endParaRPr lang="es-ES" sz="72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Tree>
    <p:extLst>
      <p:ext uri="{BB962C8B-B14F-4D97-AF65-F5344CB8AC3E}">
        <p14:creationId xmlns:p14="http://schemas.microsoft.com/office/powerpoint/2010/main" val="393595164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897063" y="152400"/>
            <a:ext cx="7246937" cy="838200"/>
          </a:xfrm>
        </p:spPr>
        <p:txBody>
          <a:bodyPr>
            <a:noAutofit/>
          </a:bodyPr>
          <a:lstStyle/>
          <a:p>
            <a:r>
              <a:rPr lang="es-ES" sz="2400" dirty="0" smtClean="0"/>
              <a:t>MARCO JURIDICO DE LA IGLESIA CATOLICA Y SUS ENTIDADES EN EL ESTADO PLURINACIONAL DE BOLIVIA</a:t>
            </a:r>
            <a:endParaRPr lang="es-ES" sz="2400" dirty="0"/>
          </a:p>
        </p:txBody>
      </p:sp>
      <p:sp>
        <p:nvSpPr>
          <p:cNvPr id="3" name="Subtítulo 2"/>
          <p:cNvSpPr>
            <a:spLocks noGrp="1"/>
          </p:cNvSpPr>
          <p:nvPr>
            <p:ph type="subTitle" idx="4294967295"/>
          </p:nvPr>
        </p:nvSpPr>
        <p:spPr>
          <a:xfrm>
            <a:off x="1295400" y="914400"/>
            <a:ext cx="7848600" cy="5867400"/>
          </a:xfrm>
        </p:spPr>
        <p:txBody>
          <a:bodyPr>
            <a:noAutofit/>
          </a:bodyPr>
          <a:lstStyle/>
          <a:p>
            <a:pPr marL="1714500" lvl="3" indent="-342900" algn="l">
              <a:buFont typeface="+mj-lt"/>
              <a:buAutoNum type="arabicPeriod" startAt="11"/>
            </a:pPr>
            <a:r>
              <a:rPr lang="es-ES" sz="2000" b="1" dirty="0" smtClean="0"/>
              <a:t>Aspectos </a:t>
            </a:r>
            <a:r>
              <a:rPr lang="es-ES" sz="2000" b="1" dirty="0"/>
              <a:t>jurídico tributarios para las entidades católicas</a:t>
            </a:r>
            <a:endParaRPr lang="es-ES_tradnl" sz="2000" b="1" dirty="0"/>
          </a:p>
          <a:p>
            <a:pPr marL="1714500" lvl="3" indent="-342900" algn="l">
              <a:buFont typeface="+mj-lt"/>
              <a:buAutoNum type="arabicPeriod" startAt="11"/>
            </a:pPr>
            <a:r>
              <a:rPr lang="es-ES" sz="2000" b="1" dirty="0"/>
              <a:t>Aspectos jurídicos laborales para las entidades católicas</a:t>
            </a:r>
            <a:endParaRPr lang="es-ES_tradnl" sz="2000" b="1" dirty="0"/>
          </a:p>
          <a:p>
            <a:pPr marL="1714500" lvl="3" indent="-342900" algn="l">
              <a:buFont typeface="+mj-lt"/>
              <a:buAutoNum type="arabicPeriod" startAt="11"/>
            </a:pPr>
            <a:r>
              <a:rPr lang="es-ES" sz="2000" b="1" dirty="0"/>
              <a:t>Contratos civiles y convenios de voluntariado</a:t>
            </a:r>
            <a:endParaRPr lang="es-ES_tradnl" sz="2000" b="1" dirty="0"/>
          </a:p>
          <a:p>
            <a:pPr marL="1714500" lvl="3" indent="-342900" algn="l">
              <a:buFont typeface="+mj-lt"/>
              <a:buAutoNum type="arabicPeriod" startAt="11"/>
            </a:pPr>
            <a:r>
              <a:rPr lang="es-ES" sz="2000" b="1" dirty="0"/>
              <a:t>El derecho propietario de la Iglesia Católica sobre bienes inmuebles</a:t>
            </a:r>
            <a:endParaRPr lang="es-ES_tradnl" sz="2000" b="1" dirty="0"/>
          </a:p>
          <a:p>
            <a:pPr marL="1714500" lvl="3" indent="-342900" algn="l">
              <a:buFont typeface="+mj-lt"/>
              <a:buAutoNum type="arabicPeriod" startAt="11"/>
            </a:pPr>
            <a:r>
              <a:rPr lang="es-ES" sz="2000" b="1" dirty="0"/>
              <a:t>El derecho propietario de la Iglesia Católica sobre vehículos automotores</a:t>
            </a:r>
            <a:endParaRPr lang="es-ES_tradnl" sz="2000" b="1" dirty="0"/>
          </a:p>
          <a:p>
            <a:pPr marL="1714500" lvl="3" indent="-342900" algn="l">
              <a:buFont typeface="+mj-lt"/>
              <a:buAutoNum type="arabicPeriod" startAt="11"/>
            </a:pPr>
            <a:r>
              <a:rPr lang="es-ES" sz="2000" b="1" dirty="0"/>
              <a:t>Aspectos jurídicos a tomar en cuenta para la administración de los bienes </a:t>
            </a:r>
            <a:r>
              <a:rPr lang="es-ES" sz="2000" b="1" dirty="0" smtClean="0"/>
              <a:t>eclesiásticos</a:t>
            </a:r>
          </a:p>
          <a:p>
            <a:pPr marL="1600200" lvl="3" indent="-228600" algn="l">
              <a:buFont typeface="+mj-lt"/>
              <a:buAutoNum type="arabicPeriod" startAt="11"/>
            </a:pPr>
            <a:r>
              <a:rPr lang="es-ES" sz="2000" b="1" dirty="0" smtClean="0"/>
              <a:t>Aspectos </a:t>
            </a:r>
            <a:r>
              <a:rPr lang="es-ES" sz="2000" b="1" dirty="0"/>
              <a:t>jurídicos a tomar en cuenta por las obras católicas en educación</a:t>
            </a:r>
            <a:endParaRPr lang="es-ES_tradnl" sz="2000" b="1" dirty="0"/>
          </a:p>
          <a:p>
            <a:pPr marL="1600200" lvl="3" indent="-228600" algn="l">
              <a:buFont typeface="+mj-lt"/>
              <a:buAutoNum type="arabicPeriod" startAt="11"/>
            </a:pPr>
            <a:r>
              <a:rPr lang="es-ES" sz="2000" b="1" dirty="0"/>
              <a:t>Aspectos jurídicos a tomar en cuenta por las obras católicas en salud</a:t>
            </a:r>
            <a:endParaRPr lang="es-ES_tradnl" sz="2000" b="1" dirty="0"/>
          </a:p>
          <a:p>
            <a:pPr marL="1600200" lvl="3" indent="-228600" algn="l">
              <a:buFont typeface="+mj-lt"/>
              <a:buAutoNum type="arabicPeriod" startAt="11"/>
            </a:pPr>
            <a:r>
              <a:rPr lang="es-ES" sz="2000" b="1" dirty="0"/>
              <a:t>Aspectos jurídicos a tomar en cuenta por las obras católicas en asistencia social</a:t>
            </a:r>
            <a:endParaRPr lang="es-ES_tradnl" sz="2000" b="1" dirty="0"/>
          </a:p>
          <a:p>
            <a:pPr marL="1600200" lvl="3" indent="-228600" algn="l">
              <a:buFont typeface="+mj-lt"/>
              <a:buAutoNum type="arabicPeriod" startAt="11"/>
            </a:pPr>
            <a:r>
              <a:rPr lang="es-ES" sz="2000" b="1" dirty="0"/>
              <a:t>Otros aspectos jurídicos a tomar en cuenta como Iglesia </a:t>
            </a:r>
            <a:r>
              <a:rPr lang="es-ES" sz="2000" b="1" dirty="0" smtClean="0"/>
              <a:t>Católica</a:t>
            </a:r>
            <a:endParaRPr lang="es-ES_tradnl" sz="2000" b="1" dirty="0"/>
          </a:p>
        </p:txBody>
      </p:sp>
    </p:spTree>
    <p:extLst>
      <p:ext uri="{BB962C8B-B14F-4D97-AF65-F5344CB8AC3E}">
        <p14:creationId xmlns:p14="http://schemas.microsoft.com/office/powerpoint/2010/main" val="1413098442"/>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custDataLst>
              <p:tags r:id="rId2"/>
            </p:custDataLst>
          </p:nvPr>
        </p:nvSpPr>
        <p:spPr>
          <a:xfrm>
            <a:off x="2895600" y="381000"/>
            <a:ext cx="6248400" cy="2057400"/>
          </a:xfrm>
        </p:spPr>
        <p:txBody>
          <a:bodyPr>
            <a:normAutofit fontScale="90000"/>
          </a:bodyPr>
          <a:lstStyle/>
          <a:p>
            <a:r>
              <a:rPr lang="es-ES" dirty="0" smtClean="0"/>
              <a:t>Vigencia de los tratados sobre derechos humanos en Bolivia</a:t>
            </a:r>
            <a:endParaRPr lang="es-ES" dirty="0"/>
          </a:p>
        </p:txBody>
      </p:sp>
      <p:sp>
        <p:nvSpPr>
          <p:cNvPr id="3" name="Subtitle 2"/>
          <p:cNvSpPr>
            <a:spLocks noGrp="1"/>
          </p:cNvSpPr>
          <p:nvPr>
            <p:ph type="subTitle" idx="4294967295"/>
            <p:custDataLst>
              <p:tags r:id="rId3"/>
            </p:custDataLst>
          </p:nvPr>
        </p:nvSpPr>
        <p:spPr>
          <a:xfrm>
            <a:off x="3990975" y="2286000"/>
            <a:ext cx="5153025" cy="4038600"/>
          </a:xfrm>
        </p:spPr>
        <p:txBody>
          <a:bodyPr>
            <a:normAutofit/>
          </a:bodyPr>
          <a:lstStyle/>
          <a:p>
            <a:pPr algn="l"/>
            <a:r>
              <a:rPr lang="pt-BR" sz="2400" b="1" dirty="0"/>
              <a:t>Artículo </a:t>
            </a:r>
            <a:r>
              <a:rPr lang="pt-BR" sz="2400" b="1" dirty="0" smtClean="0"/>
              <a:t>256 de la CPE 2009</a:t>
            </a:r>
            <a:endParaRPr lang="pt-BR" sz="2400" b="1" dirty="0"/>
          </a:p>
          <a:p>
            <a:pPr algn="l"/>
            <a:r>
              <a:rPr lang="es-ES_tradnl" sz="2400" b="1" dirty="0"/>
              <a:t>I. </a:t>
            </a:r>
            <a:r>
              <a:rPr lang="es-ES_tradnl" sz="2400" dirty="0"/>
              <a:t>Los tratados e instrumentos internacionales en materia de derechos humanos que</a:t>
            </a:r>
          </a:p>
          <a:p>
            <a:pPr algn="l"/>
            <a:r>
              <a:rPr lang="es-ES_tradnl" sz="2400" dirty="0"/>
              <a:t>hayan sido firmados, ratificados o a los que se hubiera adherido el Estado, </a:t>
            </a:r>
            <a:r>
              <a:rPr lang="es-ES_tradnl" sz="2400" dirty="0" smtClean="0"/>
              <a:t>que declaren </a:t>
            </a:r>
            <a:r>
              <a:rPr lang="es-ES_tradnl" sz="2400" dirty="0"/>
              <a:t>derechos más favorables a los contenidos en la Constitución, se aplicarán de</a:t>
            </a:r>
          </a:p>
          <a:p>
            <a:pPr algn="l"/>
            <a:r>
              <a:rPr lang="es-ES_tradnl" sz="2400" dirty="0"/>
              <a:t>manera preferente sobre ésta.</a:t>
            </a:r>
            <a:r>
              <a:rPr lang="es-ES_tradnl" sz="2400" dirty="0" smtClean="0"/>
              <a:t> </a:t>
            </a:r>
            <a:r>
              <a:rPr lang="es-ES_tradnl" sz="2400" i="1" dirty="0" smtClean="0"/>
              <a:t> </a:t>
            </a:r>
            <a:endParaRPr lang="es-ES" sz="2400" dirty="0">
              <a:latin typeface="+mn-lt"/>
            </a:endParaRPr>
          </a:p>
        </p:txBody>
      </p:sp>
    </p:spTree>
    <p:custDataLst>
      <p:tags r:id="rId1"/>
    </p:custDataLst>
    <p:extLst>
      <p:ext uri="{BB962C8B-B14F-4D97-AF65-F5344CB8AC3E}">
        <p14:creationId xmlns:p14="http://schemas.microsoft.com/office/powerpoint/2010/main" val="226833558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custDataLst>
              <p:tags r:id="rId2"/>
            </p:custDataLst>
          </p:nvPr>
        </p:nvSpPr>
        <p:spPr>
          <a:xfrm>
            <a:off x="2895600" y="381000"/>
            <a:ext cx="6248400" cy="2057400"/>
          </a:xfrm>
        </p:spPr>
        <p:txBody>
          <a:bodyPr>
            <a:normAutofit fontScale="90000"/>
          </a:bodyPr>
          <a:lstStyle/>
          <a:p>
            <a:r>
              <a:rPr lang="es-ES" dirty="0" smtClean="0"/>
              <a:t>Vigencia de los tratados sobre derechos humanos en Bolivia</a:t>
            </a:r>
            <a:endParaRPr lang="es-ES" dirty="0"/>
          </a:p>
        </p:txBody>
      </p:sp>
      <p:sp>
        <p:nvSpPr>
          <p:cNvPr id="3" name="Subtitle 2"/>
          <p:cNvSpPr>
            <a:spLocks noGrp="1"/>
          </p:cNvSpPr>
          <p:nvPr>
            <p:ph type="subTitle" idx="4294967295"/>
            <p:custDataLst>
              <p:tags r:id="rId3"/>
            </p:custDataLst>
          </p:nvPr>
        </p:nvSpPr>
        <p:spPr>
          <a:xfrm>
            <a:off x="4143375" y="2286000"/>
            <a:ext cx="5000625" cy="4038600"/>
          </a:xfrm>
        </p:spPr>
        <p:txBody>
          <a:bodyPr>
            <a:normAutofit/>
          </a:bodyPr>
          <a:lstStyle/>
          <a:p>
            <a:pPr algn="l"/>
            <a:endParaRPr lang="es-ES_tradnl" sz="2400" dirty="0" smtClean="0"/>
          </a:p>
          <a:p>
            <a:pPr algn="l"/>
            <a:r>
              <a:rPr lang="pt-BR" sz="2400" b="1" dirty="0"/>
              <a:t>Artículo </a:t>
            </a:r>
            <a:r>
              <a:rPr lang="pt-BR" sz="2400" b="1" dirty="0" smtClean="0"/>
              <a:t>257 </a:t>
            </a:r>
            <a:r>
              <a:rPr lang="pt-BR" sz="2400" b="1" dirty="0"/>
              <a:t>de la CPE 2009</a:t>
            </a:r>
          </a:p>
          <a:p>
            <a:pPr algn="l"/>
            <a:endParaRPr lang="es-ES_tradnl" sz="2400" dirty="0" smtClean="0"/>
          </a:p>
          <a:p>
            <a:pPr algn="l"/>
            <a:r>
              <a:rPr lang="es-ES_tradnl" sz="2400" dirty="0" smtClean="0"/>
              <a:t>Los </a:t>
            </a:r>
            <a:r>
              <a:rPr lang="es-ES_tradnl" sz="2400" dirty="0"/>
              <a:t>tratados internacionales ratificados forman parte del ordenamiento jurídico</a:t>
            </a:r>
          </a:p>
          <a:p>
            <a:pPr algn="l"/>
            <a:r>
              <a:rPr lang="es-ES_tradnl" sz="2400" dirty="0"/>
              <a:t>interno con rango de ley.</a:t>
            </a:r>
            <a:endParaRPr lang="es-ES" sz="2400" dirty="0">
              <a:latin typeface="+mn-lt"/>
            </a:endParaRPr>
          </a:p>
        </p:txBody>
      </p:sp>
    </p:spTree>
    <p:custDataLst>
      <p:tags r:id="rId1"/>
    </p:custDataLst>
    <p:extLst>
      <p:ext uri="{BB962C8B-B14F-4D97-AF65-F5344CB8AC3E}">
        <p14:creationId xmlns:p14="http://schemas.microsoft.com/office/powerpoint/2010/main" val="329071999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1066800" y="274638"/>
            <a:ext cx="8077200" cy="1143000"/>
          </a:xfrm>
        </p:spPr>
        <p:txBody>
          <a:bodyPr>
            <a:normAutofit fontScale="90000"/>
          </a:bodyPr>
          <a:lstStyle/>
          <a:p>
            <a:r>
              <a:rPr lang="es-ES" sz="4000"/>
              <a:t>Hostilidad social contra la religión en el mundo</a:t>
            </a:r>
          </a:p>
        </p:txBody>
      </p:sp>
      <p:pic>
        <p:nvPicPr>
          <p:cNvPr id="109571"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727200" y="1430338"/>
            <a:ext cx="7416800" cy="5427662"/>
          </a:xfrm>
          <a:noFill/>
          <a:ln/>
        </p:spPr>
      </p:pic>
    </p:spTree>
    <p:extLst>
      <p:ext uri="{BB962C8B-B14F-4D97-AF65-F5344CB8AC3E}">
        <p14:creationId xmlns:p14="http://schemas.microsoft.com/office/powerpoint/2010/main" val="3006876569"/>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1066800" y="274638"/>
            <a:ext cx="8077200" cy="1143000"/>
          </a:xfrm>
        </p:spPr>
        <p:txBody>
          <a:bodyPr>
            <a:normAutofit fontScale="90000"/>
          </a:bodyPr>
          <a:lstStyle/>
          <a:p>
            <a:r>
              <a:rPr lang="es-ES" sz="4000"/>
              <a:t>Restricciones gubernamentales a la religión en el mundo</a:t>
            </a:r>
          </a:p>
        </p:txBody>
      </p:sp>
      <p:pic>
        <p:nvPicPr>
          <p:cNvPr id="111619"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2262188" y="1600200"/>
            <a:ext cx="6881812" cy="5081588"/>
          </a:xfrm>
          <a:noFill/>
          <a:ln/>
        </p:spPr>
      </p:pic>
    </p:spTree>
    <p:extLst>
      <p:ext uri="{BB962C8B-B14F-4D97-AF65-F5344CB8AC3E}">
        <p14:creationId xmlns:p14="http://schemas.microsoft.com/office/powerpoint/2010/main" val="771976192"/>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5759450" y="274638"/>
            <a:ext cx="3384550" cy="1930400"/>
          </a:xfrm>
        </p:spPr>
        <p:txBody>
          <a:bodyPr/>
          <a:lstStyle/>
          <a:p>
            <a:r>
              <a:rPr lang="es-ES" sz="2800"/>
              <a:t>Restricciones a la religión en los 25 países con mayor población (2012)</a:t>
            </a:r>
          </a:p>
        </p:txBody>
      </p:sp>
      <p:pic>
        <p:nvPicPr>
          <p:cNvPr id="112643"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258763"/>
            <a:ext cx="5254625" cy="6599237"/>
          </a:xfrm>
          <a:noFill/>
          <a:ln/>
        </p:spPr>
      </p:pic>
    </p:spTree>
    <p:extLst>
      <p:ext uri="{BB962C8B-B14F-4D97-AF65-F5344CB8AC3E}">
        <p14:creationId xmlns:p14="http://schemas.microsoft.com/office/powerpoint/2010/main" val="60579586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4968mapa IL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77788"/>
            <a:ext cx="9577388" cy="6910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18422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a:xfrm>
            <a:off x="1066800" y="274638"/>
            <a:ext cx="8077200" cy="1143000"/>
          </a:xfrm>
        </p:spPr>
        <p:txBody>
          <a:bodyPr/>
          <a:lstStyle/>
          <a:p>
            <a:pPr eaLnBrk="1" hangingPunct="1">
              <a:defRPr/>
            </a:pPr>
            <a:r>
              <a:rPr lang="es-AR" smtClean="0">
                <a:cs typeface="+mj-cs"/>
              </a:rPr>
              <a:t>Gaudium et Spes (nº 76)</a:t>
            </a:r>
            <a:endParaRPr lang="es-ES" smtClean="0">
              <a:cs typeface="+mj-cs"/>
            </a:endParaRPr>
          </a:p>
        </p:txBody>
      </p:sp>
      <p:sp>
        <p:nvSpPr>
          <p:cNvPr id="118787" name="Rectangle 3"/>
          <p:cNvSpPr>
            <a:spLocks noGrp="1" noChangeArrowheads="1"/>
          </p:cNvSpPr>
          <p:nvPr>
            <p:ph type="body" idx="4294967295"/>
          </p:nvPr>
        </p:nvSpPr>
        <p:spPr>
          <a:xfrm>
            <a:off x="1511300" y="1844675"/>
            <a:ext cx="7632700" cy="5013325"/>
          </a:xfrm>
        </p:spPr>
        <p:txBody>
          <a:bodyPr/>
          <a:lstStyle/>
          <a:p>
            <a:pPr algn="just" eaLnBrk="1" hangingPunct="1">
              <a:lnSpc>
                <a:spcPct val="80000"/>
              </a:lnSpc>
              <a:defRPr/>
            </a:pPr>
            <a:r>
              <a:rPr lang="es-ES" sz="2000" dirty="0" smtClean="0">
                <a:cs typeface="+mn-cs"/>
              </a:rPr>
              <a:t>La comunidad política y la Iglesia son </a:t>
            </a:r>
            <a:r>
              <a:rPr lang="es-ES" sz="2000" dirty="0" smtClean="0">
                <a:solidFill>
                  <a:srgbClr val="FF0000"/>
                </a:solidFill>
                <a:cs typeface="+mn-cs"/>
              </a:rPr>
              <a:t>independientes y autónomas</a:t>
            </a:r>
            <a:r>
              <a:rPr lang="es-ES" sz="2000" dirty="0" smtClean="0">
                <a:cs typeface="+mn-cs"/>
              </a:rPr>
              <a:t>, cada una en su propio terreno. Ambas, sin embargo, aunque por diverso título, están al servicio de la vocación personal y social del hombre. Este servicio lo realizarán con tanta mayor eficacia, para bien de todos, cuanto más sana y mejor sea la </a:t>
            </a:r>
            <a:r>
              <a:rPr lang="es-ES" sz="2000" dirty="0" smtClean="0">
                <a:solidFill>
                  <a:srgbClr val="FF0000"/>
                </a:solidFill>
                <a:cs typeface="+mn-cs"/>
              </a:rPr>
              <a:t>cooperación</a:t>
            </a:r>
            <a:r>
              <a:rPr lang="es-ES" sz="2000" dirty="0" smtClean="0">
                <a:cs typeface="+mn-cs"/>
              </a:rPr>
              <a:t> entre ellas, habida cuesta de las circunstancias de lugar y tiempo. </a:t>
            </a:r>
          </a:p>
          <a:p>
            <a:pPr algn="just" eaLnBrk="1" hangingPunct="1">
              <a:lnSpc>
                <a:spcPct val="80000"/>
              </a:lnSpc>
              <a:defRPr/>
            </a:pPr>
            <a:r>
              <a:rPr lang="es-ES" sz="2000" dirty="0" smtClean="0">
                <a:cs typeface="+mn-cs"/>
              </a:rPr>
              <a:t>Ciertamente, las realidades temporales y las realidades sobrenaturales están estrechamente unidas entre sí, y la misma Iglesia se sirve de medios temporales en cuanto su propia misión lo exige. No pone, sin embargo, su esperanza en privilegios dados por el poder civil; más aún, </a:t>
            </a:r>
            <a:r>
              <a:rPr lang="es-ES" sz="2000" dirty="0" smtClean="0">
                <a:solidFill>
                  <a:srgbClr val="FF0000"/>
                </a:solidFill>
                <a:cs typeface="+mn-cs"/>
              </a:rPr>
              <a:t>renunciará al ejercicio de ciertos derechos legítimamente adquiridos</a:t>
            </a:r>
            <a:r>
              <a:rPr lang="es-ES" sz="2000" dirty="0" smtClean="0">
                <a:cs typeface="+mn-cs"/>
              </a:rPr>
              <a:t> tan pronto como conste que su uso puede empañar la pureza de su testimonio o las nuevas condiciones de vida exijan otra disposición. Es de justicia que pueda la Iglesia en todo momento y en todas partes predicar la fe con auténtica libertad, enseñar su doctrina social, ejercer su misión entre los hombres sin traba alguna y dar su juicio moral, incluso sobre materias referentes al orden político </a:t>
            </a:r>
          </a:p>
        </p:txBody>
      </p:sp>
      <p:pic>
        <p:nvPicPr>
          <p:cNvPr id="1187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3463"/>
            <a:ext cx="1651000"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68253672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7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nvPr>
        </p:nvSpPr>
        <p:spPr>
          <a:xfrm>
            <a:off x="1066800" y="274638"/>
            <a:ext cx="8077200" cy="1143000"/>
          </a:xfrm>
        </p:spPr>
        <p:txBody>
          <a:bodyPr/>
          <a:lstStyle/>
          <a:p>
            <a:pPr eaLnBrk="1" hangingPunct="1">
              <a:defRPr/>
            </a:pPr>
            <a:r>
              <a:rPr lang="es-AR" smtClean="0">
                <a:cs typeface="+mj-cs"/>
              </a:rPr>
              <a:t>Dignitatis Humanae (2)</a:t>
            </a:r>
            <a:endParaRPr lang="es-ES" smtClean="0">
              <a:cs typeface="+mj-cs"/>
            </a:endParaRPr>
          </a:p>
        </p:txBody>
      </p:sp>
      <p:sp>
        <p:nvSpPr>
          <p:cNvPr id="119811" name="Rectangle 3"/>
          <p:cNvSpPr>
            <a:spLocks noGrp="1" noChangeArrowheads="1"/>
          </p:cNvSpPr>
          <p:nvPr>
            <p:ph type="body" idx="4294967295"/>
          </p:nvPr>
        </p:nvSpPr>
        <p:spPr>
          <a:xfrm>
            <a:off x="1979613" y="1981200"/>
            <a:ext cx="7164387" cy="4687888"/>
          </a:xfrm>
        </p:spPr>
        <p:txBody>
          <a:bodyPr/>
          <a:lstStyle/>
          <a:p>
            <a:pPr algn="just" eaLnBrk="1" hangingPunct="1">
              <a:lnSpc>
                <a:spcPct val="80000"/>
              </a:lnSpc>
              <a:defRPr/>
            </a:pPr>
            <a:r>
              <a:rPr lang="es-ES" sz="2000" dirty="0" smtClean="0">
                <a:cs typeface="+mn-cs"/>
              </a:rPr>
              <a:t>Este Concilio Vaticano declara que la persona humana tiene </a:t>
            </a:r>
            <a:r>
              <a:rPr lang="es-ES" sz="2000" b="1" dirty="0" smtClean="0">
                <a:solidFill>
                  <a:schemeClr val="hlink"/>
                </a:solidFill>
                <a:cs typeface="+mn-cs"/>
              </a:rPr>
              <a:t>derecho a la libertad religiosa</a:t>
            </a:r>
            <a:r>
              <a:rPr lang="es-ES" sz="2000" dirty="0" smtClean="0">
                <a:cs typeface="+mn-cs"/>
              </a:rPr>
              <a:t>. Esta libertad consiste en que todos los hombres han de estar inmunes de coacción, tanto por parte de individuos como de grupos sociales y de cualquier potestad humana, y esto de tal manera que, en materia religiosa, ni se obligue a nadie a obrar contra su conciencia, ni se le impida que actúe conforme a ella en privado y en público, sólo o asociado con otros, dentro de los límites debidos. Declara, además, que el derecho a la libertad religiosa está </a:t>
            </a:r>
            <a:r>
              <a:rPr lang="es-ES" sz="2000" b="1" dirty="0" smtClean="0">
                <a:solidFill>
                  <a:schemeClr val="hlink"/>
                </a:solidFill>
                <a:cs typeface="+mn-cs"/>
              </a:rPr>
              <a:t>realmente fundado en la dignidad misma de la persona humana</a:t>
            </a:r>
            <a:r>
              <a:rPr lang="es-ES" sz="2000" dirty="0" smtClean="0">
                <a:cs typeface="+mn-cs"/>
              </a:rPr>
              <a:t>, tal como se la conoce por la palabra revelada de Dios y por la misma razón natural . Este derecho de la persona humana a la libertad religiosa ha de ser reconocido en el ordenamiento jurídico de la sociedad, de tal manera que llegue a </a:t>
            </a:r>
            <a:r>
              <a:rPr lang="es-ES" sz="2000" b="1" dirty="0" smtClean="0">
                <a:cs typeface="+mn-cs"/>
              </a:rPr>
              <a:t>convertirse en un derecho civil</a:t>
            </a:r>
            <a:r>
              <a:rPr lang="es-ES" sz="2000" dirty="0" smtClean="0">
                <a:cs typeface="+mn-cs"/>
              </a:rPr>
              <a:t>. </a:t>
            </a:r>
          </a:p>
        </p:txBody>
      </p:sp>
      <p:pic>
        <p:nvPicPr>
          <p:cNvPr id="24579" name="Picture 4" descr="papa skorka abbo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9500"/>
            <a:ext cx="2376488"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5" descr="francisco y bartolom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49725"/>
            <a:ext cx="233997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384035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a:xfrm>
            <a:off x="1066800" y="274638"/>
            <a:ext cx="8077200" cy="1143000"/>
          </a:xfrm>
        </p:spPr>
        <p:txBody>
          <a:bodyPr/>
          <a:lstStyle/>
          <a:p>
            <a:pPr eaLnBrk="1" hangingPunct="1">
              <a:defRPr/>
            </a:pPr>
            <a:r>
              <a:rPr lang="es-AR" smtClean="0">
                <a:cs typeface="+mj-cs"/>
              </a:rPr>
              <a:t>Dignitatis Humanae, 3</a:t>
            </a:r>
            <a:endParaRPr lang="es-ES" smtClean="0">
              <a:cs typeface="+mj-cs"/>
            </a:endParaRPr>
          </a:p>
        </p:txBody>
      </p:sp>
      <p:sp>
        <p:nvSpPr>
          <p:cNvPr id="120835" name="Rectangle 3"/>
          <p:cNvSpPr>
            <a:spLocks noGrp="1" noChangeArrowheads="1"/>
          </p:cNvSpPr>
          <p:nvPr>
            <p:ph type="body" idx="4294967295"/>
          </p:nvPr>
        </p:nvSpPr>
        <p:spPr>
          <a:xfrm>
            <a:off x="1066800" y="1600200"/>
            <a:ext cx="8077200" cy="4525963"/>
          </a:xfrm>
        </p:spPr>
        <p:txBody>
          <a:bodyPr/>
          <a:lstStyle/>
          <a:p>
            <a:pPr algn="just" eaLnBrk="1" hangingPunct="1">
              <a:lnSpc>
                <a:spcPct val="80000"/>
              </a:lnSpc>
              <a:defRPr/>
            </a:pPr>
            <a:r>
              <a:rPr lang="es-ES" sz="1600" dirty="0" smtClean="0">
                <a:cs typeface="+mn-cs"/>
              </a:rPr>
              <a:t>La libertad o inmunidad de coacción en materia religiosa, que compete a las personas individualmente, ha de serles reconocida también cuando actúan en común. Porque la naturaleza social, tanto del hombre como de la religión misma, exige las </a:t>
            </a:r>
            <a:r>
              <a:rPr lang="es-ES" sz="1600" b="1" dirty="0" smtClean="0">
                <a:cs typeface="+mn-cs"/>
              </a:rPr>
              <a:t>comunidades religiosas</a:t>
            </a:r>
            <a:r>
              <a:rPr lang="es-ES" sz="1600" dirty="0" smtClean="0">
                <a:cs typeface="+mn-cs"/>
              </a:rPr>
              <a:t>.</a:t>
            </a:r>
          </a:p>
          <a:p>
            <a:pPr algn="just" eaLnBrk="1" hangingPunct="1">
              <a:lnSpc>
                <a:spcPct val="80000"/>
              </a:lnSpc>
              <a:defRPr/>
            </a:pPr>
            <a:r>
              <a:rPr lang="es-ES" sz="1600" dirty="0" smtClean="0">
                <a:cs typeface="+mn-cs"/>
              </a:rPr>
              <a:t>A estas comunidades, con tal que no se violen las justas exigencias del orden público, se les debe por derecho la </a:t>
            </a:r>
            <a:r>
              <a:rPr lang="es-ES" sz="1600" b="1" dirty="0" smtClean="0">
                <a:cs typeface="+mn-cs"/>
              </a:rPr>
              <a:t>inmunidad</a:t>
            </a:r>
            <a:r>
              <a:rPr lang="es-ES" sz="1600" dirty="0" smtClean="0">
                <a:cs typeface="+mn-cs"/>
              </a:rPr>
              <a:t> para regirse por sus propias normas, para honrar a la Divinidad con culto público, para ayudar a sus miembros en el ejercicio de la vida religiosa y sustentarlos con la doctrina, y para promover instituciones en las que colaboren los miembros con el fin de ordenar la propia vida según sus principios religiosos.</a:t>
            </a:r>
          </a:p>
          <a:p>
            <a:pPr algn="just" eaLnBrk="1" hangingPunct="1">
              <a:lnSpc>
                <a:spcPct val="80000"/>
              </a:lnSpc>
              <a:defRPr/>
            </a:pPr>
            <a:r>
              <a:rPr lang="es-ES" sz="1600" dirty="0" smtClean="0">
                <a:cs typeface="+mn-cs"/>
              </a:rPr>
              <a:t>A las comunidades religiosas les compete igualmente el derecho de que no se les impida por medios legales o por acción administrativa de la autoridad civil la elección, formación, nombramiento y traslado de sus propios ministros, la comunicación con las autoridades y comunidades religiosas que tienen su sede en otras partes del mundo, ni la erección de edificios religiosos y la adquisición y uso de los bienes convenientes.</a:t>
            </a:r>
          </a:p>
          <a:p>
            <a:pPr algn="just" eaLnBrk="1" hangingPunct="1">
              <a:lnSpc>
                <a:spcPct val="80000"/>
              </a:lnSpc>
              <a:defRPr/>
            </a:pPr>
            <a:r>
              <a:rPr lang="es-ES" sz="1600" dirty="0" smtClean="0">
                <a:cs typeface="+mn-cs"/>
              </a:rPr>
              <a:t>Las comunidades religiosas tienen también el derecho de que no se les impida la </a:t>
            </a:r>
            <a:r>
              <a:rPr lang="es-ES" sz="1600" b="1" dirty="0" smtClean="0">
                <a:cs typeface="+mn-cs"/>
              </a:rPr>
              <a:t>enseñanza</a:t>
            </a:r>
            <a:r>
              <a:rPr lang="es-ES" sz="1600" dirty="0" smtClean="0">
                <a:cs typeface="+mn-cs"/>
              </a:rPr>
              <a:t> y la profesión pública, de palabra y por escrito, de su fe.</a:t>
            </a:r>
          </a:p>
        </p:txBody>
      </p:sp>
    </p:spTree>
    <p:extLst>
      <p:ext uri="{BB962C8B-B14F-4D97-AF65-F5344CB8AC3E}">
        <p14:creationId xmlns:p14="http://schemas.microsoft.com/office/powerpoint/2010/main" val="340936859"/>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8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8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08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a:xfrm>
            <a:off x="1066800" y="274638"/>
            <a:ext cx="8077200" cy="1143000"/>
          </a:xfrm>
        </p:spPr>
        <p:txBody>
          <a:bodyPr/>
          <a:lstStyle/>
          <a:p>
            <a:pPr eaLnBrk="1" hangingPunct="1">
              <a:defRPr/>
            </a:pPr>
            <a:r>
              <a:rPr lang="es-ES" sz="2400" smtClean="0">
                <a:cs typeface="+mj-cs"/>
              </a:rPr>
              <a:t>Papa Francisco habla de libertad religiosa (20.06.2014)</a:t>
            </a:r>
            <a:r>
              <a:rPr lang="es-ES" sz="4800" smtClean="0">
                <a:cs typeface="+mj-cs"/>
              </a:rPr>
              <a:t> </a:t>
            </a:r>
          </a:p>
        </p:txBody>
      </p:sp>
      <p:sp>
        <p:nvSpPr>
          <p:cNvPr id="123907" name="Rectangle 3"/>
          <p:cNvSpPr>
            <a:spLocks noGrp="1" noChangeArrowheads="1"/>
          </p:cNvSpPr>
          <p:nvPr>
            <p:ph type="body" idx="4294967295"/>
          </p:nvPr>
        </p:nvSpPr>
        <p:spPr>
          <a:xfrm>
            <a:off x="1160463" y="2017713"/>
            <a:ext cx="7983537" cy="4651375"/>
          </a:xfrm>
        </p:spPr>
        <p:txBody>
          <a:bodyPr/>
          <a:lstStyle/>
          <a:p>
            <a:pPr eaLnBrk="1" hangingPunct="1">
              <a:lnSpc>
                <a:spcPct val="80000"/>
              </a:lnSpc>
            </a:pPr>
            <a:r>
              <a:rPr lang="es-AR" sz="1800">
                <a:latin typeface="Tahoma" charset="0"/>
                <a:ea typeface="ＭＳ Ｐゴシック" charset="0"/>
              </a:rPr>
              <a:t>“Todo ser humano es un “buscador” de la verdad acerca de el propio origen y el propio destino. En su mente y su corazón surgen interrogantes y pensamientos que no pueden ser reprimidos o sofocados, en tanto emergen de lo profundo y son connaturales a la íntima esencia de la persona. Son preguntas religiosas y tienen necesidad de la libertad religiosa para manifestarse plenamente. El buscan echar luz sobre el auténtico significado de la existencia, sobre el ligamen que lo conectan con el cosmos y la historia…”</a:t>
            </a:r>
          </a:p>
          <a:p>
            <a:pPr eaLnBrk="1" hangingPunct="1">
              <a:lnSpc>
                <a:spcPct val="80000"/>
              </a:lnSpc>
            </a:pPr>
            <a:r>
              <a:rPr lang="es-AR" sz="1800">
                <a:latin typeface="Tahoma" charset="0"/>
                <a:ea typeface="ＭＳ Ｐゴシック" charset="0"/>
              </a:rPr>
              <a:t>“La razón reconoce en la libertad religiosa un derecho fundamental del hombre que refleja su más alta dignidad, la de poder buscar la verdad y adherir a ella, y reconoce en ella una condición indispensable para poder desplegar toda la propia potencialidad. La libertad religiosa no es sólo la de un pensamiento o de un culto privado. Es libertad de vivir según los principios éticos consecuentes a la verdad encontrada, tanto privada como públicamente. Este es un gran desafío en el mundo globalizado, donde el pensamiento débil –que es como una enfermedad- rebaja incluso el nivel ético general,  y en nombre de un falso concepto de tolerancia se termina por perseguir a aquellos que defienden la verdad sobre el hombre y sus consecuencias éticas.</a:t>
            </a:r>
            <a:endParaRPr lang="es-ES" sz="1800">
              <a:latin typeface="Tahoma" charset="0"/>
              <a:ea typeface="ＭＳ Ｐゴシック" charset="0"/>
            </a:endParaRPr>
          </a:p>
        </p:txBody>
      </p:sp>
    </p:spTree>
    <p:extLst>
      <p:ext uri="{BB962C8B-B14F-4D97-AF65-F5344CB8AC3E}">
        <p14:creationId xmlns:p14="http://schemas.microsoft.com/office/powerpoint/2010/main" val="77730586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9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custDataLst>
              <p:tags r:id="rId2"/>
            </p:custDataLst>
          </p:nvPr>
        </p:nvSpPr>
        <p:spPr>
          <a:xfrm>
            <a:off x="2963863" y="2286000"/>
            <a:ext cx="6180137" cy="1470025"/>
          </a:xfrm>
        </p:spPr>
        <p:txBody>
          <a:bodyPr/>
          <a:lstStyle/>
          <a:p>
            <a:r>
              <a:rPr lang="es-ES" dirty="0" smtClean="0"/>
              <a:t>1. LIBERTAD DE RELIGION EN BOLIVIA</a:t>
            </a:r>
            <a:endParaRPr lang="es-ES" dirty="0"/>
          </a:p>
        </p:txBody>
      </p:sp>
      <p:sp>
        <p:nvSpPr>
          <p:cNvPr id="3" name="Subtitle 2"/>
          <p:cNvSpPr>
            <a:spLocks noGrp="1"/>
          </p:cNvSpPr>
          <p:nvPr>
            <p:ph type="subTitle" idx="4294967295"/>
            <p:custDataLst>
              <p:tags r:id="rId3"/>
            </p:custDataLst>
          </p:nvPr>
        </p:nvSpPr>
        <p:spPr>
          <a:xfrm>
            <a:off x="4371975" y="4038600"/>
            <a:ext cx="4772025" cy="990600"/>
          </a:xfrm>
        </p:spPr>
        <p:txBody>
          <a:bodyPr>
            <a:normAutofit/>
          </a:bodyPr>
          <a:lstStyle/>
          <a:p>
            <a:r>
              <a:rPr lang="es-ES" sz="2400" dirty="0" smtClean="0">
                <a:latin typeface="+mn-lt"/>
              </a:rPr>
              <a:t>TITO ANTONIO LOPEZ APARICIO</a:t>
            </a:r>
          </a:p>
          <a:p>
            <a:r>
              <a:rPr lang="es-ES" sz="2400" dirty="0" smtClean="0">
                <a:latin typeface="+mn-lt"/>
              </a:rPr>
              <a:t>AGOSTO DE 2014</a:t>
            </a:r>
            <a:endParaRPr lang="es-ES" sz="2400" dirty="0">
              <a:latin typeface="+mn-lt"/>
            </a:endParaRPr>
          </a:p>
        </p:txBody>
      </p:sp>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body" idx="4294967295"/>
          </p:nvPr>
        </p:nvSpPr>
        <p:spPr>
          <a:xfrm>
            <a:off x="1066800" y="1600200"/>
            <a:ext cx="8077200" cy="4525963"/>
          </a:xfrm>
        </p:spPr>
        <p:txBody>
          <a:bodyPr/>
          <a:lstStyle/>
          <a:p>
            <a:pPr eaLnBrk="1" hangingPunct="1">
              <a:lnSpc>
                <a:spcPct val="80000"/>
              </a:lnSpc>
            </a:pPr>
            <a:r>
              <a:rPr lang="es-AR" sz="2000">
                <a:latin typeface="Tahoma" charset="0"/>
                <a:ea typeface="ＭＳ Ｐゴシック" charset="0"/>
              </a:rPr>
              <a:t>“Los ordenamientos jurídicos, estatales o internacionales, están llamados por lo tanto a reconocer, garantizar y proteger la libertad religiosa, que es un derecho intrínsecamente inherente a la naturaleza humana, a su dignidad de ser libre, y es también un indicador de una sana democracia y una de las fuentes principales de la legitimidad del Estado”</a:t>
            </a:r>
          </a:p>
          <a:p>
            <a:pPr eaLnBrk="1" hangingPunct="1">
              <a:lnSpc>
                <a:spcPct val="80000"/>
              </a:lnSpc>
            </a:pPr>
            <a:r>
              <a:rPr lang="es-AR" sz="2000">
                <a:latin typeface="Tahoma" charset="0"/>
                <a:ea typeface="ＭＳ Ｐゴシック" charset="0"/>
              </a:rPr>
              <a:t>“La libertad religiosa, recibida en las constituciones y en las leyes y traducida en comportamientos coherentes, favorece el desarrollo de relaciones de mutuo respeto entre las diversas Confesiones y su sana colaboración con el Estado y la sociedad política, sin confusión de roles y sin antagonismos. En lugar del conflicto global de valores se hace posible de ese modo, a partir de un núcleo de valores universalmente compartidos, una colaboración global en vista del bien común”</a:t>
            </a:r>
          </a:p>
          <a:p>
            <a:pPr eaLnBrk="1" hangingPunct="1">
              <a:lnSpc>
                <a:spcPct val="80000"/>
              </a:lnSpc>
            </a:pPr>
            <a:endParaRPr lang="es-ES" sz="2000">
              <a:latin typeface="Tahoma" charset="0"/>
              <a:ea typeface="ＭＳ Ｐゴシック" charset="0"/>
            </a:endParaRPr>
          </a:p>
          <a:p>
            <a:pPr eaLnBrk="1" hangingPunct="1">
              <a:lnSpc>
                <a:spcPct val="80000"/>
              </a:lnSpc>
            </a:pPr>
            <a:endParaRPr lang="es-ES" sz="2000">
              <a:latin typeface="Tahoma" charset="0"/>
              <a:ea typeface="ＭＳ Ｐゴシック" charset="0"/>
            </a:endParaRPr>
          </a:p>
        </p:txBody>
      </p:sp>
    </p:spTree>
    <p:extLst>
      <p:ext uri="{BB962C8B-B14F-4D97-AF65-F5344CB8AC3E}">
        <p14:creationId xmlns:p14="http://schemas.microsoft.com/office/powerpoint/2010/main" val="2479689371"/>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9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4294967295"/>
          </p:nvPr>
        </p:nvSpPr>
        <p:spPr>
          <a:xfrm>
            <a:off x="1231900" y="2017713"/>
            <a:ext cx="7912100" cy="4579937"/>
          </a:xfrm>
        </p:spPr>
        <p:txBody>
          <a:bodyPr/>
          <a:lstStyle/>
          <a:p>
            <a:pPr eaLnBrk="1" hangingPunct="1">
              <a:lnSpc>
                <a:spcPct val="80000"/>
              </a:lnSpc>
            </a:pPr>
            <a:r>
              <a:rPr lang="es-AR" sz="2000">
                <a:latin typeface="Tahoma" charset="0"/>
                <a:ea typeface="ＭＳ Ｐゴシック" charset="0"/>
              </a:rPr>
              <a:t>“A la luz de la adquisición de la razón, confirmada y perfeccionada por la revelación, y del progreso civil de los pueblos, resulta incomprensible y preocupante que, todavía hoy, en el mundo permanezcan discriminaciones y restricciones de derechos por el sólo hecho de pertenecer y profesar públicamente una fe determinada. ¡Es inaceptable que todavía subsistan verdaderas y propias persecuciones por motivos de pertenencia religiosa! ¡Incluso guerras! Esto hiere la razón, atenta contra la paz y humilla la dignidad del hombre”</a:t>
            </a:r>
            <a:endParaRPr lang="es-ES" altLang="ja-JP" sz="2000">
              <a:latin typeface="Tahoma" charset="0"/>
              <a:ea typeface="ＭＳ Ｐゴシック" charset="0"/>
            </a:endParaRPr>
          </a:p>
          <a:p>
            <a:pPr eaLnBrk="1" hangingPunct="1">
              <a:lnSpc>
                <a:spcPct val="80000"/>
              </a:lnSpc>
            </a:pPr>
            <a:r>
              <a:rPr lang="es-AR" sz="2000">
                <a:latin typeface="Tahoma" charset="0"/>
                <a:ea typeface="ＭＳ Ｐゴシック" charset="0"/>
              </a:rPr>
              <a:t>“Es para mí motivo de gran dolor constatar que los cristianos en el mundo padecen el mayor número de tales discriminaciones. La persecución contra los cristianos hoy es todavía más fuerte que en los primeros siglos de la Iglesia, y hay más cristianos mártires que en aquella época. Esto ocurre a más de 1700 años del edicto de Constantino, que concedía la libertad a los cristianos de profesar públicamente su fe”</a:t>
            </a:r>
            <a:endParaRPr lang="es-ES" altLang="ja-JP" sz="2000">
              <a:latin typeface="Tahoma" charset="0"/>
              <a:ea typeface="ＭＳ Ｐゴシック" charset="0"/>
            </a:endParaRPr>
          </a:p>
          <a:p>
            <a:pPr eaLnBrk="1" hangingPunct="1">
              <a:lnSpc>
                <a:spcPct val="80000"/>
              </a:lnSpc>
            </a:pPr>
            <a:endParaRPr lang="es-ES" sz="2000">
              <a:latin typeface="Tahoma" charset="0"/>
              <a:ea typeface="ＭＳ Ｐゴシック" charset="0"/>
            </a:endParaRPr>
          </a:p>
        </p:txBody>
      </p:sp>
    </p:spTree>
    <p:extLst>
      <p:ext uri="{BB962C8B-B14F-4D97-AF65-F5344CB8AC3E}">
        <p14:creationId xmlns:p14="http://schemas.microsoft.com/office/powerpoint/2010/main" val="1565436172"/>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9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981200" y="914400"/>
            <a:ext cx="7162800" cy="5867400"/>
          </a:xfrm>
        </p:spPr>
        <p:txBody>
          <a:bodyPr>
            <a:normAutofit fontScale="90000"/>
          </a:bodyPr>
          <a:lstStyle/>
          <a:p>
            <a:r>
              <a:rPr lang="es-ES_tradnl" sz="3200" b="0" dirty="0" smtClean="0"/>
              <a:t>		La </a:t>
            </a:r>
            <a:r>
              <a:rPr lang="es-ES_tradnl" sz="3200" b="0" dirty="0"/>
              <a:t>libertad religiosa resulta una </a:t>
            </a:r>
            <a:r>
              <a:rPr lang="es-ES_tradnl" sz="3200" b="0" dirty="0" smtClean="0"/>
              <a:t>	exigencia </a:t>
            </a:r>
            <a:r>
              <a:rPr lang="es-ES_tradnl" sz="3200" b="0" dirty="0"/>
              <a:t>de toda sociedad </a:t>
            </a:r>
            <a:r>
              <a:rPr lang="es-ES_tradnl" sz="3200" b="0" dirty="0" smtClean="0"/>
              <a:t>democrática y </a:t>
            </a:r>
            <a:r>
              <a:rPr lang="es-ES_tradnl" sz="3200" b="0" dirty="0"/>
              <a:t>plural, constituyendo el eje principal de las relaciones jurídicas entre </a:t>
            </a:r>
            <a:r>
              <a:rPr lang="es-ES_tradnl" sz="3200" b="0" dirty="0" smtClean="0"/>
              <a:t>el Estado</a:t>
            </a:r>
            <a:r>
              <a:rPr lang="es-ES_tradnl" sz="3200" b="0" dirty="0"/>
              <a:t>, los grupos religiosos y los ciudadanos en lo que a la religión se refiere.</a:t>
            </a:r>
            <a:br>
              <a:rPr lang="es-ES_tradnl" sz="3200" b="0" dirty="0"/>
            </a:br>
            <a:r>
              <a:rPr lang="es-ES_tradnl" sz="3200" b="0" dirty="0"/>
              <a:t>Es el principio básico, del cual derivan y al que en definitiva se subordinan </a:t>
            </a:r>
            <a:r>
              <a:rPr lang="es-ES_tradnl" sz="3200" b="0" dirty="0" smtClean="0"/>
              <a:t>los otros</a:t>
            </a:r>
            <a:r>
              <a:rPr lang="es-ES_tradnl" sz="3200" b="0" dirty="0"/>
              <a:t>; se trata del presupuesto indispensable para que las personas </a:t>
            </a:r>
            <a:r>
              <a:rPr lang="es-ES_tradnl" sz="3200" b="0" dirty="0" smtClean="0"/>
              <a:t>y comunidades </a:t>
            </a:r>
            <a:r>
              <a:rPr lang="es-ES_tradnl" sz="3200" b="0" dirty="0"/>
              <a:t>puedan vivir y expresarse de acuerdo a sus creencias y</a:t>
            </a:r>
            <a:br>
              <a:rPr lang="es-ES_tradnl" sz="3200" b="0" dirty="0"/>
            </a:br>
            <a:r>
              <a:rPr lang="es-ES_tradnl" sz="3200" b="0" dirty="0"/>
              <a:t>convicciones – las que fueren, religiosas o </a:t>
            </a:r>
            <a:r>
              <a:rPr lang="es-ES_tradnl" sz="3200" b="0" dirty="0" smtClean="0"/>
              <a:t>ateas.</a:t>
            </a:r>
            <a:endParaRPr lang="es-ES" sz="3200" dirty="0"/>
          </a:p>
        </p:txBody>
      </p:sp>
    </p:spTree>
    <p:extLst>
      <p:ext uri="{BB962C8B-B14F-4D97-AF65-F5344CB8AC3E}">
        <p14:creationId xmlns:p14="http://schemas.microsoft.com/office/powerpoint/2010/main" val="257278602"/>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custDataLst>
              <p:tags r:id="rId2"/>
            </p:custDataLst>
          </p:nvPr>
        </p:nvSpPr>
        <p:spPr>
          <a:xfrm>
            <a:off x="1066800" y="269875"/>
            <a:ext cx="8077200" cy="1143000"/>
          </a:xfrm>
        </p:spPr>
        <p:txBody>
          <a:bodyPr>
            <a:normAutofit fontScale="90000"/>
          </a:bodyPr>
          <a:lstStyle/>
          <a:p>
            <a:r>
              <a:rPr lang="es-ES" dirty="0" smtClean="0"/>
              <a:t>LIBERTAD DE RELIGIÓN DESDE LOS DERECHOS HUMANOS (DDHH)</a:t>
            </a:r>
            <a:endParaRPr lang="es-ES" dirty="0"/>
          </a:p>
        </p:txBody>
      </p:sp>
      <p:sp>
        <p:nvSpPr>
          <p:cNvPr id="5" name="Content Placeholder 4"/>
          <p:cNvSpPr>
            <a:spLocks noGrp="1"/>
          </p:cNvSpPr>
          <p:nvPr>
            <p:ph idx="4294967295"/>
            <p:custDataLst>
              <p:tags r:id="rId3"/>
            </p:custDataLst>
          </p:nvPr>
        </p:nvSpPr>
        <p:spPr>
          <a:xfrm>
            <a:off x="1066800" y="1597025"/>
            <a:ext cx="8077200" cy="4956175"/>
          </a:xfrm>
        </p:spPr>
        <p:txBody>
          <a:bodyPr>
            <a:normAutofit/>
          </a:bodyPr>
          <a:lstStyle/>
          <a:p>
            <a:r>
              <a:rPr lang="es-ES_tradnl" dirty="0" smtClean="0">
                <a:latin typeface="Verdana"/>
              </a:rPr>
              <a:t>Porque los DDHH son </a:t>
            </a:r>
            <a:r>
              <a:rPr lang="es-ES_tradnl" dirty="0">
                <a:latin typeface="Verdana"/>
              </a:rPr>
              <a:t>la “norma común” entre </a:t>
            </a:r>
            <a:r>
              <a:rPr lang="es-ES_tradnl" dirty="0" smtClean="0">
                <a:latin typeface="Verdana"/>
              </a:rPr>
              <a:t>los Estados latinoamericanos</a:t>
            </a:r>
          </a:p>
          <a:p>
            <a:r>
              <a:rPr lang="es-ES_tradnl" dirty="0" smtClean="0">
                <a:latin typeface="Verdana"/>
              </a:rPr>
              <a:t>Porque se </a:t>
            </a:r>
            <a:r>
              <a:rPr lang="es-ES_tradnl" dirty="0">
                <a:latin typeface="Verdana"/>
              </a:rPr>
              <a:t>les reconoce jerarquía superior a </a:t>
            </a:r>
            <a:r>
              <a:rPr lang="es-ES_tradnl" dirty="0" smtClean="0">
                <a:latin typeface="Verdana"/>
              </a:rPr>
              <a:t>las </a:t>
            </a:r>
            <a:r>
              <a:rPr lang="tr-TR" dirty="0" smtClean="0">
                <a:latin typeface="Verdana"/>
              </a:rPr>
              <a:t>leyes internas</a:t>
            </a:r>
          </a:p>
          <a:p>
            <a:r>
              <a:rPr lang="es-ES_tradnl" dirty="0">
                <a:latin typeface="Verdana"/>
              </a:rPr>
              <a:t>Porque fijan un “mínimo” que debe </a:t>
            </a:r>
            <a:r>
              <a:rPr lang="es-ES_tradnl" dirty="0" smtClean="0">
                <a:latin typeface="Verdana"/>
              </a:rPr>
              <a:t>ser cumplido</a:t>
            </a:r>
            <a:r>
              <a:rPr lang="es-ES_tradnl" dirty="0">
                <a:latin typeface="Verdana"/>
              </a:rPr>
              <a:t>, y por lo tanto son la base </a:t>
            </a:r>
            <a:r>
              <a:rPr lang="es-ES_tradnl" dirty="0" smtClean="0">
                <a:latin typeface="Verdana"/>
              </a:rPr>
              <a:t>para la </a:t>
            </a:r>
            <a:r>
              <a:rPr lang="es-ES_tradnl" dirty="0">
                <a:latin typeface="Verdana"/>
              </a:rPr>
              <a:t>legislación interna</a:t>
            </a:r>
            <a:r>
              <a:rPr lang="es-ES_tradnl" dirty="0" smtClean="0">
                <a:latin typeface="Verdana"/>
              </a:rPr>
              <a:t>.</a:t>
            </a:r>
            <a:r>
              <a:rPr lang="es-ES_tradnl" dirty="0">
                <a:latin typeface="Verdana"/>
              </a:rPr>
              <a:t> </a:t>
            </a:r>
            <a:endParaRPr lang="es-ES_tradnl" dirty="0" smtClean="0">
              <a:latin typeface="Verdana"/>
            </a:endParaRPr>
          </a:p>
          <a:p>
            <a:r>
              <a:rPr lang="es-ES_tradnl" dirty="0" smtClean="0">
                <a:latin typeface="Verdana"/>
              </a:rPr>
              <a:t>Porque</a:t>
            </a:r>
            <a:r>
              <a:rPr lang="es-ES_tradnl" dirty="0">
                <a:latin typeface="Verdana"/>
              </a:rPr>
              <a:t>, por lo tanto, son un </a:t>
            </a:r>
            <a:r>
              <a:rPr lang="es-ES_tradnl" dirty="0" smtClean="0">
                <a:latin typeface="Verdana"/>
              </a:rPr>
              <a:t>“estándar” para </a:t>
            </a:r>
            <a:r>
              <a:rPr lang="es-ES_tradnl" dirty="0">
                <a:latin typeface="Verdana"/>
              </a:rPr>
              <a:t>examinar las leyes internas.</a:t>
            </a:r>
            <a:endParaRPr lang="es-ES_tradnl" dirty="0" smtClean="0"/>
          </a:p>
        </p:txBody>
      </p:sp>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2438400"/>
            <a:ext cx="8077200" cy="3733800"/>
          </a:xfrm>
          <a:prstGeom prst="rect">
            <a:avLst/>
          </a:prstGeom>
          <a:noFill/>
        </p:spPr>
        <p:txBody>
          <a:bodyPr wrap="square" rtlCol="0">
            <a:normAutofit fontScale="85000" lnSpcReduction="10000"/>
          </a:bodyPr>
          <a:lstStyle/>
          <a:p>
            <a:r>
              <a:rPr lang="es-ES_tradnl" sz="7200" b="1" dirty="0"/>
              <a:t>Declaración americana de los derechos y</a:t>
            </a:r>
          </a:p>
          <a:p>
            <a:r>
              <a:rPr lang="es-ES_tradnl" sz="7200" b="1" dirty="0"/>
              <a:t>deberes del hombre (1948)</a:t>
            </a:r>
            <a:endParaRPr lang="es-ES" sz="72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0"/>
            <a:ext cx="7765662" cy="16476125"/>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38400" y="533400"/>
            <a:ext cx="6553200" cy="5867400"/>
          </a:xfrm>
          <a:prstGeom prst="rect">
            <a:avLst/>
          </a:prstGeom>
          <a:noFill/>
        </p:spPr>
        <p:txBody>
          <a:bodyPr wrap="square" rtlCol="0">
            <a:normAutofit fontScale="32500" lnSpcReduction="20000"/>
          </a:bodyPr>
          <a:lstStyle/>
          <a:p>
            <a:r>
              <a:rPr lang="es-ES_tradnl" sz="7200" b="1" dirty="0"/>
              <a:t>Artículo II</a:t>
            </a:r>
            <a:r>
              <a:rPr lang="es-ES_tradnl" sz="7200" dirty="0"/>
              <a:t>.- Todas las personas son iguales</a:t>
            </a:r>
          </a:p>
          <a:p>
            <a:r>
              <a:rPr lang="es-ES_tradnl" sz="7200" dirty="0"/>
              <a:t>ante la Ley y tienen los derechos y deberes</a:t>
            </a:r>
          </a:p>
          <a:p>
            <a:r>
              <a:rPr lang="es-ES_tradnl" sz="7200" dirty="0"/>
              <a:t>consagrados en esta declaración sin</a:t>
            </a:r>
          </a:p>
          <a:p>
            <a:r>
              <a:rPr lang="es-ES_tradnl" sz="7200" dirty="0"/>
              <a:t>distinción de raza, sexo, idioma, credo ni</a:t>
            </a:r>
          </a:p>
          <a:p>
            <a:r>
              <a:rPr lang="es-ES_tradnl" sz="7200" dirty="0"/>
              <a:t>otra alguna</a:t>
            </a:r>
            <a:r>
              <a:rPr lang="es-ES_tradnl" sz="7200" dirty="0" smtClean="0"/>
              <a:t>.</a:t>
            </a:r>
          </a:p>
          <a:p>
            <a:endParaRPr lang="es-ES_tradnl" sz="7200" dirty="0"/>
          </a:p>
          <a:p>
            <a:r>
              <a:rPr lang="es-ES_tradnl" sz="7200" dirty="0"/>
              <a:t> </a:t>
            </a:r>
            <a:r>
              <a:rPr lang="es-ES_tradnl" sz="7200" b="1" dirty="0"/>
              <a:t>Derecho de libertad religiosa y de culto</a:t>
            </a:r>
          </a:p>
          <a:p>
            <a:r>
              <a:rPr lang="es-ES_tradnl" sz="7200" dirty="0"/>
              <a:t> </a:t>
            </a:r>
            <a:r>
              <a:rPr lang="es-ES_tradnl" sz="7200" b="1" dirty="0"/>
              <a:t>Artículo III</a:t>
            </a:r>
            <a:r>
              <a:rPr lang="es-ES_tradnl" sz="7200" dirty="0"/>
              <a:t>.- Toda persona tiene el derecho</a:t>
            </a:r>
          </a:p>
          <a:p>
            <a:r>
              <a:rPr lang="es-ES_tradnl" sz="7200" dirty="0"/>
              <a:t>de profesar libremente una creencia religiosa</a:t>
            </a:r>
          </a:p>
          <a:p>
            <a:r>
              <a:rPr lang="es-ES_tradnl" sz="7200" dirty="0"/>
              <a:t>y de manifestarla y practicarla en público y</a:t>
            </a:r>
          </a:p>
          <a:p>
            <a:r>
              <a:rPr lang="es-ES_tradnl" sz="7200" dirty="0"/>
              <a:t>en privado</a:t>
            </a:r>
            <a:r>
              <a:rPr lang="es-ES_tradnl" sz="7200" dirty="0" smtClean="0"/>
              <a:t>.</a:t>
            </a:r>
          </a:p>
          <a:p>
            <a:endParaRPr lang="es-ES_tradnl" sz="7200" dirty="0"/>
          </a:p>
          <a:p>
            <a:r>
              <a:rPr lang="es-ES_tradnl" sz="7200" dirty="0"/>
              <a:t> </a:t>
            </a:r>
            <a:r>
              <a:rPr lang="es-ES_tradnl" sz="7200" b="1" dirty="0"/>
              <a:t>Derecho de asociación</a:t>
            </a:r>
          </a:p>
          <a:p>
            <a:r>
              <a:rPr lang="pt-BR" sz="7200" dirty="0"/>
              <a:t> </a:t>
            </a:r>
            <a:r>
              <a:rPr lang="pt-BR" sz="7200" b="1" dirty="0"/>
              <a:t>Artículo XXII</a:t>
            </a:r>
            <a:r>
              <a:rPr lang="pt-BR" sz="7200" dirty="0"/>
              <a:t>.- Toda persona </a:t>
            </a:r>
            <a:r>
              <a:rPr lang="pt-BR" sz="7200" dirty="0" err="1"/>
              <a:t>tiene</a:t>
            </a:r>
            <a:r>
              <a:rPr lang="pt-BR" sz="7200" dirty="0"/>
              <a:t> </a:t>
            </a:r>
            <a:r>
              <a:rPr lang="pt-BR" sz="7200" dirty="0" err="1"/>
              <a:t>el</a:t>
            </a:r>
            <a:endParaRPr lang="pt-BR" sz="7200" dirty="0"/>
          </a:p>
          <a:p>
            <a:r>
              <a:rPr lang="es-ES_tradnl" sz="7200" dirty="0"/>
              <a:t>derecho de asociarse con otras para</a:t>
            </a:r>
          </a:p>
          <a:p>
            <a:r>
              <a:rPr lang="es-ES_tradnl" sz="7200" dirty="0"/>
              <a:t>promover, ejercer y proteger sus intereses</a:t>
            </a:r>
          </a:p>
          <a:p>
            <a:r>
              <a:rPr lang="es-ES_tradnl" sz="7200" dirty="0"/>
              <a:t>legítimos de orden político, económico,</a:t>
            </a:r>
          </a:p>
          <a:p>
            <a:r>
              <a:rPr lang="de-DE" sz="7200" dirty="0" err="1"/>
              <a:t>religioso</a:t>
            </a:r>
            <a:r>
              <a:rPr lang="de-DE" sz="7200" dirty="0"/>
              <a:t>, </a:t>
            </a:r>
            <a:r>
              <a:rPr lang="de-DE" sz="7200" dirty="0" err="1"/>
              <a:t>social</a:t>
            </a:r>
            <a:r>
              <a:rPr lang="de-DE" sz="7200" dirty="0"/>
              <a:t>, </a:t>
            </a:r>
            <a:r>
              <a:rPr lang="de-DE" sz="7200" dirty="0" err="1"/>
              <a:t>cultural</a:t>
            </a:r>
            <a:r>
              <a:rPr lang="de-DE" sz="7200" dirty="0"/>
              <a:t>, </a:t>
            </a:r>
            <a:r>
              <a:rPr lang="de-DE" sz="7200" dirty="0" err="1"/>
              <a:t>profesional</a:t>
            </a:r>
            <a:r>
              <a:rPr lang="de-DE" sz="7200" dirty="0"/>
              <a:t>, </a:t>
            </a:r>
            <a:r>
              <a:rPr lang="de-DE" sz="7200" dirty="0" err="1"/>
              <a:t>sindical</a:t>
            </a:r>
            <a:endParaRPr lang="de-DE" sz="7200" dirty="0"/>
          </a:p>
          <a:p>
            <a:r>
              <a:rPr lang="es-ES_tradnl" sz="7200" dirty="0"/>
              <a:t>o de cualquier otro </a:t>
            </a:r>
            <a:r>
              <a:rPr lang="es-ES_tradnl" sz="7200" dirty="0" err="1"/>
              <a:t>orde</a:t>
            </a:r>
            <a:endParaRPr lang="es-ES" sz="72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Tree>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76600" y="2087940"/>
            <a:ext cx="5257800" cy="4084260"/>
          </a:xfrm>
          <a:prstGeom prst="rect">
            <a:avLst/>
          </a:prstGeom>
          <a:noFill/>
        </p:spPr>
        <p:txBody>
          <a:bodyPr wrap="square" rtlCol="0">
            <a:normAutofit fontScale="85000" lnSpcReduction="20000"/>
          </a:bodyPr>
          <a:lstStyle/>
          <a:p>
            <a:r>
              <a:rPr lang="es-ES_tradnl" sz="7200" b="1" dirty="0"/>
              <a:t>Declaración universal de derechos</a:t>
            </a:r>
          </a:p>
          <a:p>
            <a:r>
              <a:rPr lang="pt-BR" sz="7200" b="1" dirty="0"/>
              <a:t>humanos (1948)</a:t>
            </a:r>
            <a:endParaRPr lang="es-ES" sz="72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43200" y="533400"/>
            <a:ext cx="6248400" cy="5257800"/>
          </a:xfrm>
          <a:prstGeom prst="rect">
            <a:avLst/>
          </a:prstGeom>
          <a:noFill/>
        </p:spPr>
        <p:txBody>
          <a:bodyPr wrap="square" rtlCol="0">
            <a:normAutofit fontScale="25000" lnSpcReduction="20000"/>
          </a:bodyPr>
          <a:lstStyle/>
          <a:p>
            <a:r>
              <a:rPr lang="pt-BR" sz="7200" b="1" dirty="0"/>
              <a:t>Artículo 2º</a:t>
            </a:r>
            <a:r>
              <a:rPr lang="pt-BR" sz="7200" dirty="0"/>
              <a:t>.</a:t>
            </a:r>
            <a:r>
              <a:rPr lang="pt-BR" sz="7200" dirty="0" smtClean="0"/>
              <a:t>-</a:t>
            </a:r>
            <a:endParaRPr lang="pt-BR" sz="7200" dirty="0"/>
          </a:p>
          <a:p>
            <a:r>
              <a:rPr lang="es-ES_tradnl" sz="7200" dirty="0"/>
              <a:t> </a:t>
            </a:r>
            <a:r>
              <a:rPr lang="es-ES_tradnl" sz="7200" b="1" dirty="0"/>
              <a:t>1</a:t>
            </a:r>
            <a:r>
              <a:rPr lang="es-ES_tradnl" sz="7200" dirty="0"/>
              <a:t>. Toda persona tiene todos los derechos y libertades</a:t>
            </a:r>
          </a:p>
          <a:p>
            <a:r>
              <a:rPr lang="es-ES_tradnl" sz="7200" dirty="0"/>
              <a:t>proclamados en esta Declaración, sin distinción alguna </a:t>
            </a:r>
            <a:r>
              <a:rPr lang="es-ES_tradnl" sz="7200" dirty="0" smtClean="0"/>
              <a:t>de raza</a:t>
            </a:r>
            <a:r>
              <a:rPr lang="es-ES_tradnl" sz="7200" dirty="0"/>
              <a:t>, color, sexo, idioma, religión, opinión política o </a:t>
            </a:r>
            <a:r>
              <a:rPr lang="es-ES_tradnl" sz="7200" dirty="0" smtClean="0"/>
              <a:t>de cualquier </a:t>
            </a:r>
            <a:r>
              <a:rPr lang="es-ES_tradnl" sz="7200" dirty="0"/>
              <a:t>otra índole, origen nacional o social, </a:t>
            </a:r>
            <a:r>
              <a:rPr lang="es-ES_tradnl" sz="7200" dirty="0" smtClean="0"/>
              <a:t>posición económica</a:t>
            </a:r>
            <a:r>
              <a:rPr lang="es-ES_tradnl" sz="7200" dirty="0"/>
              <a:t>, nacimiento o cualquier otra condición</a:t>
            </a:r>
            <a:r>
              <a:rPr lang="es-ES_tradnl" sz="7200" dirty="0" smtClean="0"/>
              <a:t>.</a:t>
            </a:r>
          </a:p>
          <a:p>
            <a:endParaRPr lang="es-ES_tradnl" sz="7200" dirty="0"/>
          </a:p>
          <a:p>
            <a:r>
              <a:rPr lang="pt-BR" sz="7200" b="1" dirty="0"/>
              <a:t>Artículo 16º</a:t>
            </a:r>
            <a:r>
              <a:rPr lang="pt-BR" sz="7200" dirty="0"/>
              <a:t>.-</a:t>
            </a:r>
          </a:p>
          <a:p>
            <a:r>
              <a:rPr lang="es-ES_tradnl" sz="7200" dirty="0"/>
              <a:t> </a:t>
            </a:r>
            <a:r>
              <a:rPr lang="es-ES_tradnl" sz="7200" b="1" dirty="0"/>
              <a:t>1</a:t>
            </a:r>
            <a:r>
              <a:rPr lang="es-ES_tradnl" sz="7200" dirty="0"/>
              <a:t>. Los hombres y las mujeres, a partir de la edad núbil, </a:t>
            </a:r>
            <a:r>
              <a:rPr lang="es-ES_tradnl" sz="7200" dirty="0" smtClean="0"/>
              <a:t>tienen derecho</a:t>
            </a:r>
            <a:r>
              <a:rPr lang="es-ES_tradnl" sz="7200" dirty="0"/>
              <a:t>, sin restricción alguna por motivos de raza</a:t>
            </a:r>
            <a:r>
              <a:rPr lang="es-ES_tradnl" sz="7200" dirty="0" smtClean="0"/>
              <a:t>, nacionalidad </a:t>
            </a:r>
            <a:r>
              <a:rPr lang="es-ES_tradnl" sz="7200" dirty="0"/>
              <a:t>o religión, a casarse y fundar una familia, </a:t>
            </a:r>
            <a:r>
              <a:rPr lang="es-ES_tradnl" sz="7200" dirty="0" smtClean="0"/>
              <a:t>y disfrutarán </a:t>
            </a:r>
            <a:r>
              <a:rPr lang="es-ES_tradnl" sz="7200" dirty="0"/>
              <a:t>de iguales derechos en cuanto al matrimonio</a:t>
            </a:r>
            <a:r>
              <a:rPr lang="es-ES_tradnl" sz="7200" dirty="0" smtClean="0"/>
              <a:t>, durante el matrimonio y en caso de disolución del matrimonio.</a:t>
            </a:r>
            <a:endParaRPr lang="es-ES" sz="7200" dirty="0" smtClean="0"/>
          </a:p>
          <a:p>
            <a:endParaRPr lang="es-ES_tradnl" sz="7200" dirty="0" smtClean="0"/>
          </a:p>
          <a:p>
            <a:endParaRPr lang="es-ES_tradnl" sz="7200" dirty="0"/>
          </a:p>
          <a:p>
            <a:r>
              <a:rPr lang="pt-BR" sz="7200" dirty="0"/>
              <a:t> </a:t>
            </a:r>
            <a:r>
              <a:rPr lang="pt-BR" sz="7200" b="1" dirty="0"/>
              <a:t>Artículo 18º</a:t>
            </a:r>
            <a:r>
              <a:rPr lang="pt-BR" sz="7200" dirty="0"/>
              <a:t>.-</a:t>
            </a:r>
          </a:p>
          <a:p>
            <a:r>
              <a:rPr lang="es-ES_tradnl" sz="7200" dirty="0"/>
              <a:t> </a:t>
            </a:r>
            <a:r>
              <a:rPr lang="es-ES_tradnl" sz="7200" b="1" dirty="0"/>
              <a:t>Toda persona tiene derecho a la libertad </a:t>
            </a:r>
            <a:r>
              <a:rPr lang="es-ES_tradnl" sz="7200" b="1" dirty="0" smtClean="0"/>
              <a:t>de pensamiento</a:t>
            </a:r>
            <a:r>
              <a:rPr lang="es-ES_tradnl" sz="7200" b="1" dirty="0"/>
              <a:t>, de conciencia y de religión; este derecho</a:t>
            </a:r>
          </a:p>
          <a:p>
            <a:r>
              <a:rPr lang="es-ES_tradnl" sz="7200" b="1" dirty="0" smtClean="0"/>
              <a:t>incluye </a:t>
            </a:r>
            <a:r>
              <a:rPr lang="es-ES_tradnl" sz="7200" b="1" dirty="0"/>
              <a:t>la libertad de cambiar de religión o </a:t>
            </a:r>
            <a:r>
              <a:rPr lang="es-ES_tradnl" sz="7200" b="1" dirty="0" smtClean="0"/>
              <a:t>de creencia, así </a:t>
            </a:r>
            <a:r>
              <a:rPr lang="es-ES_tradnl" sz="7200" b="1" dirty="0"/>
              <a:t>como la libertad de manifestar su religión o </a:t>
            </a:r>
            <a:r>
              <a:rPr lang="es-ES_tradnl" sz="7200" b="1" dirty="0" smtClean="0"/>
              <a:t>su creencia</a:t>
            </a:r>
            <a:r>
              <a:rPr lang="es-ES_tradnl" sz="7200" b="1" dirty="0"/>
              <a:t>, individual y colectivamente, tanto en </a:t>
            </a:r>
            <a:r>
              <a:rPr lang="es-ES_tradnl" sz="7200" b="1" dirty="0" smtClean="0"/>
              <a:t>público como </a:t>
            </a:r>
            <a:r>
              <a:rPr lang="es-ES_tradnl" sz="7200" b="1" dirty="0"/>
              <a:t>en privado, por la enseñanza, la práctica, el </a:t>
            </a:r>
            <a:r>
              <a:rPr lang="es-ES_tradnl" sz="7200" b="1" dirty="0" smtClean="0"/>
              <a:t>culto y </a:t>
            </a:r>
            <a:r>
              <a:rPr lang="es-ES_tradnl" sz="7200" b="1" dirty="0"/>
              <a:t>la observancia.</a:t>
            </a:r>
          </a:p>
          <a:p>
            <a:r>
              <a:rPr lang="pt-BR" sz="7200" dirty="0" smtClean="0"/>
              <a:t> </a:t>
            </a:r>
            <a:endParaRPr lang="es-ES" sz="72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Tree>
    <p:extLst>
      <p:ext uri="{BB962C8B-B14F-4D97-AF65-F5344CB8AC3E}">
        <p14:creationId xmlns:p14="http://schemas.microsoft.com/office/powerpoint/2010/main" val="363106591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1.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12.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8.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9.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heme/theme1.xml><?xml version="1.0" encoding="utf-8"?>
<a:theme xmlns:a="http://schemas.openxmlformats.org/drawingml/2006/main" name="Nuevos empleados en entrenamien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Nuevos empleados en entrenamiento.potx</Template>
  <TotalTime>0</TotalTime>
  <Words>3444</Words>
  <Application>Microsoft Macintosh PowerPoint</Application>
  <PresentationFormat>Presentación en pantalla (4:3)</PresentationFormat>
  <Paragraphs>284</Paragraphs>
  <Slides>31</Slides>
  <Notes>18</Notes>
  <HiddenSlides>0</HiddenSlides>
  <MMClips>0</MMClips>
  <ScaleCrop>false</ScaleCrop>
  <HeadingPairs>
    <vt:vector size="6" baseType="variant">
      <vt:variant>
        <vt:lpstr>Tema</vt:lpstr>
      </vt:variant>
      <vt:variant>
        <vt:i4>1</vt:i4>
      </vt:variant>
      <vt:variant>
        <vt:lpstr>Títulos de diapositiva</vt:lpstr>
      </vt:variant>
      <vt:variant>
        <vt:i4>31</vt:i4>
      </vt:variant>
      <vt:variant>
        <vt:lpstr>Presentaciones personalizadas</vt:lpstr>
      </vt:variant>
      <vt:variant>
        <vt:i4>1</vt:i4>
      </vt:variant>
    </vt:vector>
  </HeadingPairs>
  <TitlesOfParts>
    <vt:vector size="33" baseType="lpstr">
      <vt:lpstr>Nuevos empleados en entrenamiento</vt:lpstr>
      <vt:lpstr>MARCO JURIDICO DE LA IGLESIA CATOLICA Y SUS ENTIDADES EN EL ESTADO PLURINACIONAL DE BOLIVIA</vt:lpstr>
      <vt:lpstr>MARCO JURIDICO DE LA IGLESIA CATOLICA Y SUS ENTIDADES EN EL ESTADO PLURINACIONAL DE BOLIVIA</vt:lpstr>
      <vt:lpstr>1. LIBERTAD DE RELIGION EN BOLIVIA</vt:lpstr>
      <vt:lpstr>  La libertad religiosa resulta una  exigencia de toda sociedad democrática y plural, constituyendo el eje principal de las relaciones jurídicas entre el Estado, los grupos religiosos y los ciudadanos en lo que a la religión se refiere. Es el principio básico, del cual derivan y al que en definitiva se subordinan los otros; se trata del presupuesto indispensable para que las personas y comunidades puedan vivir y expresarse de acuerdo a sus creencias y convicciones – las que fueren, religiosas o ateas.</vt:lpstr>
      <vt:lpstr>LIBERTAD DE RELIGIÓN DESDE LOS DERECHOS HUMANOS (DDHH)</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Vigencia de los tratados sobre derechos humanos en Bolivia</vt:lpstr>
      <vt:lpstr>Vigencia de los tratados sobre derechos humanos en Bolivia</vt:lpstr>
      <vt:lpstr>Hostilidad social contra la religión en el mundo</vt:lpstr>
      <vt:lpstr>Restricciones gubernamentales a la religión en el mundo</vt:lpstr>
      <vt:lpstr>Restricciones a la religión en los 25 países con mayor población (2012)</vt:lpstr>
      <vt:lpstr>Presentación de PowerPoint</vt:lpstr>
      <vt:lpstr>Gaudium et Spes (nº 76)</vt:lpstr>
      <vt:lpstr>Dignitatis Humanae (2)</vt:lpstr>
      <vt:lpstr>Dignitatis Humanae, 3</vt:lpstr>
      <vt:lpstr>Papa Francisco habla de libertad religiosa (20.06.2014) </vt:lpstr>
      <vt:lpstr>Presentación de PowerPoint</vt:lpstr>
      <vt:lpstr>Presentación de PowerPoint</vt:lpstr>
      <vt:lpstr>Pres. personalizada1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2014-08-21T13:06:45Z</dcterms:modified>
</cp:coreProperties>
</file>